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8" r:id="rId2"/>
    <p:sldId id="259" r:id="rId3"/>
    <p:sldId id="273" r:id="rId4"/>
    <p:sldId id="278" r:id="rId5"/>
    <p:sldId id="280" r:id="rId6"/>
    <p:sldId id="276" r:id="rId7"/>
    <p:sldId id="277" r:id="rId8"/>
    <p:sldId id="275" r:id="rId9"/>
    <p:sldId id="281" r:id="rId10"/>
    <p:sldId id="279" r:id="rId11"/>
    <p:sldId id="282" r:id="rId12"/>
    <p:sldId id="283" r:id="rId13"/>
    <p:sldId id="274" r:id="rId14"/>
    <p:sldId id="286" r:id="rId15"/>
    <p:sldId id="285" r:id="rId16"/>
    <p:sldId id="287" r:id="rId17"/>
    <p:sldId id="289" r:id="rId18"/>
    <p:sldId id="290" r:id="rId19"/>
    <p:sldId id="293" r:id="rId20"/>
    <p:sldId id="291" r:id="rId21"/>
    <p:sldId id="295" r:id="rId22"/>
    <p:sldId id="288" r:id="rId23"/>
    <p:sldId id="294" r:id="rId24"/>
    <p:sldId id="292" r:id="rId25"/>
    <p:sldId id="256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현조" initials="박현" lastIdx="2" clrIdx="0">
    <p:extLst>
      <p:ext uri="{19B8F6BF-5375-455C-9EA6-DF929625EA0E}">
        <p15:presenceInfo xmlns:p15="http://schemas.microsoft.com/office/powerpoint/2012/main" userId="d8fae95bc8af3288" providerId="Windows Live"/>
      </p:ext>
    </p:extLst>
  </p:cmAuthor>
  <p:cmAuthor id="2" name="A5307" initials="A" lastIdx="1" clrIdx="1">
    <p:extLst>
      <p:ext uri="{19B8F6BF-5375-455C-9EA6-DF929625EA0E}">
        <p15:presenceInfo xmlns:p15="http://schemas.microsoft.com/office/powerpoint/2012/main" userId="S::A5307@365office.gold::3bdcc48a-ff62-43de-95b0-d07b4c62ec61" providerId="AD"/>
      </p:ext>
    </p:extLst>
  </p:cmAuthor>
  <p:cmAuthor id="3" name="노 승수" initials="노승" lastIdx="2" clrIdx="2">
    <p:extLst>
      <p:ext uri="{19B8F6BF-5375-455C-9EA6-DF929625EA0E}">
        <p15:presenceInfo xmlns:p15="http://schemas.microsoft.com/office/powerpoint/2012/main" userId="eaeb33b8a4dd4e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7787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59" autoAdjust="0"/>
    <p:restoredTop sz="96353" autoAdjust="0"/>
  </p:normalViewPr>
  <p:slideViewPr>
    <p:cSldViewPr snapToGrid="0">
      <p:cViewPr varScale="1">
        <p:scale>
          <a:sx n="127" d="100"/>
          <a:sy n="127" d="100"/>
        </p:scale>
        <p:origin x="7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33029-186E-B14E-8D8F-CCF891FCEB47}" type="datetimeFigureOut">
              <a:rPr kumimoji="1" lang="ko-Kore-KR" altLang="en-US" smtClean="0"/>
              <a:t>11/19/2021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ED38E-D838-8443-BAF0-B22DD4D1F6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141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936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6095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724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8753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994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1095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0753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3333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166640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1562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0932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3545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075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4512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3965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3545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2511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6028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33B-AD84-446B-916B-3DA477FE5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9AD1B-7906-4AD3-89ED-26DB82E63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EAE89-CC2C-478B-A740-00445345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A4CB-1270-4535-AFA6-B1B96319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2C28-6EE3-478A-85D2-F4D0E887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A5E68-18B1-4356-B5F2-F9752CAE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B460C-92BD-462F-9674-8501E6EC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AA2AA-1AB4-4EDF-8B80-0F1F652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573A-FC4D-4D7E-B17E-9800CA20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C0F44-4F41-49A3-BBE7-72F2B31B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9F183-9155-436A-91E9-CA8FD008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65BAB-1821-4E2C-9984-8BB8DC88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5346-628F-4386-8818-EF887D65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01C3-C19F-4921-A618-A4693A5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330D-1203-47F2-B2BC-DFC236F3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5CBF-E128-4513-A30E-48BF8F5C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18A5-E168-4A8D-9FA9-A78C0BA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119D-8416-4900-9AEF-926BB1DF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6D97-7979-4CDB-8FD1-A0674CE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611B-6361-4658-91FF-F7AC780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DCA1-4764-4186-9200-FD6CFE22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469A-A083-494C-B8B4-647F2FA0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20C-EB1C-44C1-AC53-BDEDDDA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A0E7F-6AB1-472C-BADB-DB41B35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793C6-48A6-4C87-88FE-F9E0D262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07F06-6AEA-42DE-AD4F-5D385896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869E9-4A4F-4A2C-907C-39319F51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1B5CC-305B-47FE-92B7-1746A5F1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21858-D8CC-4118-AE67-296BF18B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B9235-93CD-4304-B6F6-7B00D912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32C02-B47D-4CF8-8395-FED8407D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6283-97E5-45A8-9E71-D34C0D0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8421-70EE-4231-B88A-B329C3B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93C7-11B6-4797-9AA6-64AB5DBD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BC2D0-8B82-45A3-BA58-9832E3E8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8563D-DC65-47CB-B830-AEC0DEFDC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F7544-5BDD-4E4A-99E0-72532155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C6538-2F6C-44AB-8FFB-27E717F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081176-008C-4372-A13D-A4FBCA83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B38DF-93C1-4AD8-A683-0DBFBC5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2390-67DF-42AA-A3D7-4D711CA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E6ACB-FF99-41E0-BE62-AC5A5D1B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E92C9E-2F2C-429E-B78E-3FF04BF5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BC100-B8D2-4C5F-84B0-1A0D5D33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BCE15-CA53-40C6-9363-44E5A0CA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85003-BDF4-46D3-80B1-2A3067CA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AD132-4872-4C7D-BDB5-8354E5D7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8C193-08B1-49AF-B6A6-99609069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89C3B-FC55-4925-AB11-FDB22BB1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6714-D1D0-4CEE-9A57-C8935BD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359E-5A44-47AD-9813-C7A9AF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3A96B-10C7-424C-A166-6C439805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0AAD-AC3A-4686-8033-119DBA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3D88E-1D14-4422-AFC5-1BA576F15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E5327-CE3F-4A28-AE4A-C89CD55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52DFE-F8CA-4B4D-99EE-8D7CE5E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D03D7-48E0-4E0B-BE41-D10BDE7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B0405-2141-451A-A1CD-62414A5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144DB-6241-41D6-B73C-CA4B41B9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3857-BF36-437A-B200-077C67BE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17E73-B261-4EF5-9C03-F1A7CCFA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2A957-3395-46D6-9B9D-47B5502A23CA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C168-D136-4283-A8D7-4C680D37A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5D5B2-04B1-400F-8BF3-FBB1EDB5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8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099183" y="1332918"/>
            <a:ext cx="5572125" cy="2759294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a옛날목욕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3375955" y="2221599"/>
            <a:ext cx="49776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ore-CA" sz="2800" b="1" dirty="0">
                <a:solidFill>
                  <a:schemeClr val="bg1"/>
                </a:solidFill>
                <a:latin typeface="+mj-lt"/>
              </a:rPr>
              <a:t>HRV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</a:rPr>
              <a:t>데이터와 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</a:rPr>
              <a:t>SVM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</a:rPr>
              <a:t>을 활용한</a:t>
            </a:r>
            <a:endParaRPr lang="en-US" altLang="ko-KR" sz="28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lt"/>
              </a:rPr>
              <a:t>스트레스 판단 모델 구현</a:t>
            </a:r>
            <a:endParaRPr lang="en-US" altLang="ko-KR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FA0F0DB-E356-DC44-B26A-C232A8607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404" y="3791330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ore-CA" altLang="ko-Kore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a옛날목욕탕L" panose="02020600000000000000" pitchFamily="18" charset="-127"/>
              </a:rPr>
            </a:br>
            <a:endParaRPr kumimoji="0" lang="ko-Kore-CA" altLang="ko-Kore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a옛날목욕탕L" panose="02020600000000000000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CA" altLang="ko-Kore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a옛날목욕탕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304CA-2005-2B4D-BA9E-069CFA53A7C7}"/>
              </a:ext>
            </a:extLst>
          </p:cNvPr>
          <p:cNvSpPr txBox="1"/>
          <p:nvPr/>
        </p:nvSpPr>
        <p:spPr>
          <a:xfrm>
            <a:off x="9565013" y="5177179"/>
            <a:ext cx="2364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 err="1">
                <a:solidFill>
                  <a:schemeClr val="bg1"/>
                </a:solidFill>
                <a:latin typeface="+mj-lt"/>
              </a:rPr>
              <a:t>짱설팀</a:t>
            </a:r>
            <a:endParaRPr kumimoji="1" lang="en-US" altLang="ko-KR" sz="24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+mj-lt"/>
              </a:rPr>
              <a:t>2013112016 </a:t>
            </a:r>
            <a:r>
              <a:rPr kumimoji="1" lang="ko-KR" altLang="en-US" b="1" dirty="0" err="1">
                <a:solidFill>
                  <a:schemeClr val="bg1"/>
                </a:solidFill>
                <a:latin typeface="+mj-lt"/>
              </a:rPr>
              <a:t>노승수</a:t>
            </a:r>
            <a:endParaRPr kumimoji="1" lang="ko-KR" altLang="en-US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+mj-lt"/>
              </a:rPr>
              <a:t>2016110413 </a:t>
            </a:r>
            <a:r>
              <a:rPr kumimoji="1" lang="ko-KR" altLang="en-US" b="1" dirty="0">
                <a:solidFill>
                  <a:schemeClr val="bg1"/>
                </a:solidFill>
                <a:latin typeface="+mj-lt"/>
              </a:rPr>
              <a:t>박희상</a:t>
            </a:r>
            <a:endParaRPr kumimoji="1" lang="ko-Kore-CA" alt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539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5833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227707" y="188910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SWELL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dataset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7" y="100680"/>
            <a:ext cx="748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0</a:t>
            </a:r>
            <a:r>
              <a:rPr lang="en-US" altLang="ko-KR" sz="4000" dirty="0">
                <a:solidFill>
                  <a:srgbClr val="FFC000">
                    <a:lumMod val="60000"/>
                    <a:lumOff val="40000"/>
                  </a:srgbClr>
                </a:solidFill>
                <a:latin typeface="+mj-lt"/>
                <a:ea typeface="a옛날목욕탕L" panose="02020600000000000000" pitchFamily="18" charset="-127"/>
              </a:rPr>
              <a:t>3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EB8DDE-F830-B445-9C6C-A46FEBEC2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6" y="1395337"/>
            <a:ext cx="10879567" cy="1901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1FFD46-6A99-8B4F-9AF5-6A79516B46A6}"/>
              </a:ext>
            </a:extLst>
          </p:cNvPr>
          <p:cNvSpPr txBox="1"/>
          <p:nvPr/>
        </p:nvSpPr>
        <p:spPr>
          <a:xfrm>
            <a:off x="2333590" y="3905026"/>
            <a:ext cx="7524817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+mj-lt"/>
              </a:rPr>
              <a:t>HRV</a:t>
            </a:r>
            <a:r>
              <a:rPr kumimoji="1" lang="ko-KR" altLang="en-US" dirty="0">
                <a:latin typeface="+mj-lt"/>
              </a:rPr>
              <a:t>와 스트레스의 상관관계를 알아보기 위한 실험에서 나온 데이터 셋</a:t>
            </a:r>
            <a:endParaRPr kumimoji="1" lang="en-US" altLang="ko-KR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ore-KR" dirty="0">
                <a:latin typeface="+mj-lt"/>
              </a:rPr>
              <a:t>25</a:t>
            </a:r>
            <a:r>
              <a:rPr kumimoji="1" lang="ko-Kore-KR" altLang="en-US" dirty="0">
                <a:latin typeface="+mj-lt"/>
              </a:rPr>
              <a:t>명의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실험자에게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사무작업을</a:t>
            </a:r>
            <a:r>
              <a:rPr kumimoji="1" lang="ko-KR" altLang="en-US" dirty="0">
                <a:latin typeface="+mj-lt"/>
              </a:rPr>
              <a:t> 시키며 관찰</a:t>
            </a:r>
            <a:endParaRPr kumimoji="1" lang="en-US" altLang="ko-KR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ore-KR" dirty="0">
                <a:latin typeface="+mj-lt"/>
              </a:rPr>
              <a:t>No stress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:</a:t>
            </a:r>
            <a:r>
              <a:rPr kumimoji="1" lang="ko-KR" altLang="en-US" dirty="0">
                <a:latin typeface="+mj-lt"/>
              </a:rPr>
              <a:t> 시간 제한이 없는 </a:t>
            </a:r>
            <a:r>
              <a:rPr kumimoji="1" lang="ko-KR" altLang="en-US" dirty="0" err="1">
                <a:latin typeface="+mj-lt"/>
              </a:rPr>
              <a:t>실험군</a:t>
            </a:r>
            <a:endParaRPr kumimoji="1" lang="en-US" altLang="ko-KR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ore-KR" dirty="0">
                <a:latin typeface="+mj-lt"/>
              </a:rPr>
              <a:t>Time pressure : </a:t>
            </a:r>
            <a:r>
              <a:rPr kumimoji="1" lang="ko-KR" altLang="en-US" dirty="0">
                <a:latin typeface="+mj-lt"/>
              </a:rPr>
              <a:t>시간 제한을 둔 </a:t>
            </a:r>
            <a:r>
              <a:rPr kumimoji="1" lang="ko-KR" altLang="en-US" dirty="0" err="1">
                <a:latin typeface="+mj-lt"/>
              </a:rPr>
              <a:t>실험군</a:t>
            </a:r>
            <a:endParaRPr kumimoji="1" lang="en-US" altLang="ko-KR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>
                <a:latin typeface="+mj-lt"/>
              </a:rPr>
              <a:t>Interruption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: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업무도중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추가업무를</a:t>
            </a:r>
            <a:r>
              <a:rPr kumimoji="1" lang="ko-KR" altLang="en-US" dirty="0">
                <a:latin typeface="+mj-lt"/>
              </a:rPr>
              <a:t> 부여한 </a:t>
            </a:r>
            <a:r>
              <a:rPr kumimoji="1" lang="ko-KR" altLang="en-US" dirty="0" err="1">
                <a:latin typeface="+mj-lt"/>
              </a:rPr>
              <a:t>실험군</a:t>
            </a:r>
            <a:endParaRPr kumimoji="1" lang="en-US" altLang="ko-Kore-K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761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D7BA52-5EFF-0945-80D2-8507914AA754}"/>
              </a:ext>
            </a:extLst>
          </p:cNvPr>
          <p:cNvSpPr txBox="1"/>
          <p:nvPr/>
        </p:nvSpPr>
        <p:spPr>
          <a:xfrm>
            <a:off x="6525750" y="3823874"/>
            <a:ext cx="523071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심전도</a:t>
            </a:r>
            <a:r>
              <a:rPr kumimoji="1" lang="en-US" altLang="ko-KR" dirty="0"/>
              <a:t>(ECG)</a:t>
            </a:r>
            <a:r>
              <a:rPr kumimoji="1" lang="ko-KR" altLang="en-US" dirty="0"/>
              <a:t>로 유도할 수 있는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심박변이도</a:t>
            </a:r>
            <a:r>
              <a:rPr kumimoji="1" lang="en-US" altLang="ko-KR" dirty="0"/>
              <a:t>(HRV)</a:t>
            </a:r>
            <a:r>
              <a:rPr kumimoji="1" lang="ko-KR" altLang="en-US" dirty="0"/>
              <a:t>관련 데이터 </a:t>
            </a:r>
            <a:r>
              <a:rPr kumimoji="1" lang="en-US" altLang="ko-KR" dirty="0"/>
              <a:t>35</a:t>
            </a:r>
            <a:r>
              <a:rPr kumimoji="1" lang="ko-KR" altLang="en-US" dirty="0"/>
              <a:t>개와 </a:t>
            </a:r>
            <a:r>
              <a:rPr kumimoji="1" lang="ko-KR" altLang="en-US" dirty="0" err="1"/>
              <a:t>타겟값인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condition </a:t>
            </a:r>
            <a:r>
              <a:rPr kumimoji="1" lang="ko-KR" altLang="en-US" dirty="0"/>
              <a:t>레이블로 총 </a:t>
            </a:r>
            <a:r>
              <a:rPr kumimoji="1" lang="en-US" altLang="ko-KR" dirty="0"/>
              <a:t>36</a:t>
            </a:r>
            <a:r>
              <a:rPr kumimoji="1" lang="ko-KR" altLang="en-US" dirty="0"/>
              <a:t>개의 열로 구성됨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각각 </a:t>
            </a:r>
            <a:r>
              <a:rPr kumimoji="1" lang="en-US" altLang="ko-KR" dirty="0"/>
              <a:t>1</a:t>
            </a:r>
            <a:r>
              <a:rPr kumimoji="1" lang="ko-KR" altLang="en-US" dirty="0"/>
              <a:t>분씩 측정한 후 계산된 </a:t>
            </a:r>
            <a:r>
              <a:rPr kumimoji="1" lang="en-US" altLang="ko-KR" dirty="0"/>
              <a:t>HRV</a:t>
            </a:r>
            <a:r>
              <a:rPr kumimoji="1" lang="ko-KR" altLang="en-US" dirty="0"/>
              <a:t>데이터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Train set : 369,289 Test set : 41,032</a:t>
            </a:r>
            <a:r>
              <a:rPr kumimoji="1" lang="ko-KR" altLang="en-US" dirty="0"/>
              <a:t>개로 구성</a:t>
            </a:r>
            <a:endParaRPr kumimoji="1"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05118-CE55-A644-8F9E-8433F10019BF}"/>
              </a:ext>
            </a:extLst>
          </p:cNvPr>
          <p:cNvSpPr txBox="1"/>
          <p:nvPr/>
        </p:nvSpPr>
        <p:spPr>
          <a:xfrm>
            <a:off x="3023886" y="3241440"/>
            <a:ext cx="6117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ore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65FF9C-DD58-2F42-8B71-BFD864186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01" y="1874380"/>
            <a:ext cx="5842896" cy="347278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0EF853-D35F-2840-A3EF-1B721183D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628" y="1505048"/>
            <a:ext cx="3372307" cy="2056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86476C-DD5C-4F22-87CE-11FB492C2B53}"/>
              </a:ext>
            </a:extLst>
          </p:cNvPr>
          <p:cNvSpPr txBox="1"/>
          <p:nvPr/>
        </p:nvSpPr>
        <p:spPr>
          <a:xfrm>
            <a:off x="320076" y="162235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SWELL dataset </a:t>
            </a:r>
            <a:r>
              <a:rPr lang="ko-KR" altLang="en-US" sz="3200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FA4158-39F0-4AC6-9B06-271193E750F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31BF66-A256-4673-A9E8-FC699E1D1713}"/>
              </a:ext>
            </a:extLst>
          </p:cNvPr>
          <p:cNvSpPr txBox="1"/>
          <p:nvPr/>
        </p:nvSpPr>
        <p:spPr>
          <a:xfrm>
            <a:off x="232917" y="100680"/>
            <a:ext cx="748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0</a:t>
            </a:r>
            <a:r>
              <a:rPr lang="en-US" altLang="ko-KR" sz="4000" dirty="0">
                <a:solidFill>
                  <a:srgbClr val="FFC000">
                    <a:lumMod val="60000"/>
                    <a:lumOff val="40000"/>
                  </a:srgb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51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05118-CE55-A644-8F9E-8433F10019BF}"/>
              </a:ext>
            </a:extLst>
          </p:cNvPr>
          <p:cNvSpPr txBox="1"/>
          <p:nvPr/>
        </p:nvSpPr>
        <p:spPr>
          <a:xfrm>
            <a:off x="3023886" y="3241440"/>
            <a:ext cx="6117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EB3E04-AA74-8440-A6CF-BC0292E35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87" y="1505706"/>
            <a:ext cx="5840775" cy="2752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A7608C-6BC2-7E40-A615-9525EACD1AE1}"/>
              </a:ext>
            </a:extLst>
          </p:cNvPr>
          <p:cNvSpPr txBox="1"/>
          <p:nvPr/>
        </p:nvSpPr>
        <p:spPr>
          <a:xfrm>
            <a:off x="403849" y="4519821"/>
            <a:ext cx="567864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000" dirty="0"/>
              <a:t>SDNN (Standard Deviation of NN interval) 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</a:t>
            </a:r>
            <a:r>
              <a:rPr lang="en" altLang="ko-Kore-KR" sz="1000" dirty="0"/>
              <a:t>NN</a:t>
            </a:r>
            <a:r>
              <a:rPr lang="ko-KR" altLang="en-US" sz="1000" dirty="0"/>
              <a:t>간격의 표준편차 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000" dirty="0"/>
              <a:t>RMSSD (Root Mean Square of the Successive Differences) </a:t>
            </a:r>
            <a:r>
              <a:rPr lang="en-US" altLang="ko-KR" sz="1000" dirty="0"/>
              <a:t>:</a:t>
            </a:r>
            <a:r>
              <a:rPr lang="ko-KR" altLang="en-US" sz="1000" dirty="0"/>
              <a:t> </a:t>
            </a:r>
            <a:r>
              <a:rPr lang="en" altLang="ko-Kore-KR" sz="1000" dirty="0"/>
              <a:t>NN</a:t>
            </a:r>
            <a:r>
              <a:rPr lang="ko-KR" altLang="en-US" sz="1000" dirty="0"/>
              <a:t>간격의 차이에 대한 제곱의 합을 평균하여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ko-KR" altLang="en-US" sz="1000" dirty="0"/>
              <a:t>   이에 대한 제곱근을 표현한 것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000" dirty="0"/>
              <a:t>NN50 count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연속적인 </a:t>
            </a:r>
            <a:r>
              <a:rPr lang="en" altLang="ko-Kore-KR" sz="1000" dirty="0"/>
              <a:t>NN</a:t>
            </a:r>
            <a:r>
              <a:rPr lang="ko-KR" altLang="en-US" sz="1000" dirty="0"/>
              <a:t>간격의 차이가 </a:t>
            </a:r>
            <a:r>
              <a:rPr lang="en-US" altLang="ko-KR" sz="1000" dirty="0"/>
              <a:t>50 </a:t>
            </a:r>
            <a:r>
              <a:rPr lang="en" altLang="ko-Kore-KR" sz="1000" dirty="0" err="1"/>
              <a:t>ms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초과하는 </a:t>
            </a:r>
            <a:r>
              <a:rPr lang="en" altLang="ko-Kore-KR" sz="1000" dirty="0"/>
              <a:t>NN</a:t>
            </a:r>
            <a:r>
              <a:rPr lang="ko-KR" altLang="en-US" sz="1000" dirty="0"/>
              <a:t>간격 의 개수</a:t>
            </a:r>
            <a:endParaRPr lang="en" altLang="ko-Kore-KR" sz="1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000" dirty="0"/>
              <a:t>pNN50 </a:t>
            </a:r>
            <a:r>
              <a:rPr lang="en-US" altLang="ko-KR" sz="1000" dirty="0"/>
              <a:t>:</a:t>
            </a:r>
            <a:r>
              <a:rPr lang="ko-KR" altLang="en-US" sz="1000" dirty="0"/>
              <a:t> 연속적인 </a:t>
            </a:r>
            <a:r>
              <a:rPr lang="en" altLang="ko-Kore-KR" sz="1000" dirty="0"/>
              <a:t>NN</a:t>
            </a:r>
            <a:r>
              <a:rPr lang="ko-KR" altLang="en-US" sz="1000" dirty="0"/>
              <a:t>간격의 차이가 </a:t>
            </a:r>
            <a:r>
              <a:rPr lang="en-US" altLang="ko-KR" sz="1000" dirty="0"/>
              <a:t>50 </a:t>
            </a:r>
            <a:r>
              <a:rPr lang="en" altLang="ko-Kore-KR" sz="1000" dirty="0" err="1"/>
              <a:t>ms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초과하는 </a:t>
            </a:r>
            <a:r>
              <a:rPr lang="en" altLang="ko-Kore-KR" sz="1000" dirty="0"/>
              <a:t>NN</a:t>
            </a:r>
            <a:r>
              <a:rPr lang="ko-KR" altLang="en-US" sz="1000" dirty="0"/>
              <a:t>간격 수의 백분율로 나타낸 것</a:t>
            </a:r>
          </a:p>
          <a:p>
            <a:endParaRPr lang="ko-KR" altLang="en-US" sz="1000" dirty="0"/>
          </a:p>
          <a:p>
            <a:endParaRPr kumimoji="1" lang="ko-Kore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1DE66-1520-4E11-8044-22777C29CFF0}"/>
              </a:ext>
            </a:extLst>
          </p:cNvPr>
          <p:cNvSpPr txBox="1"/>
          <p:nvPr/>
        </p:nvSpPr>
        <p:spPr>
          <a:xfrm>
            <a:off x="320076" y="162235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SWELL dataset </a:t>
            </a:r>
            <a:r>
              <a:rPr lang="ko-KR" altLang="en-US" sz="3200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4E4903-1663-4D85-8E12-E413FA0D897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EE90B7-6B72-43C3-A8E9-16F4903B3CF5}"/>
              </a:ext>
            </a:extLst>
          </p:cNvPr>
          <p:cNvSpPr txBox="1"/>
          <p:nvPr/>
        </p:nvSpPr>
        <p:spPr>
          <a:xfrm>
            <a:off x="232917" y="100680"/>
            <a:ext cx="748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0</a:t>
            </a:r>
            <a:r>
              <a:rPr lang="en-US" altLang="ko-KR" sz="4000" dirty="0">
                <a:solidFill>
                  <a:srgbClr val="FFC000">
                    <a:lumMod val="60000"/>
                    <a:lumOff val="40000"/>
                  </a:srgb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DCB7610-FDD1-4D72-9E3E-3B75EC68F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900" y="1457898"/>
            <a:ext cx="4875680" cy="2847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249D14-905E-48A3-8467-0AB6CE690AAC}"/>
              </a:ext>
            </a:extLst>
          </p:cNvPr>
          <p:cNvSpPr txBox="1"/>
          <p:nvPr/>
        </p:nvSpPr>
        <p:spPr>
          <a:xfrm>
            <a:off x="6281408" y="4519821"/>
            <a:ext cx="591059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dirty="0" err="1"/>
              <a:t>주파수범위</a:t>
            </a:r>
            <a:r>
              <a:rPr kumimoji="1" lang="ko-KR" altLang="en-US" sz="1000" dirty="0"/>
              <a:t> 분석 </a:t>
            </a:r>
            <a:r>
              <a:rPr kumimoji="1" lang="en-US" altLang="ko-KR" sz="1000" dirty="0"/>
              <a:t>:</a:t>
            </a:r>
            <a:r>
              <a:rPr kumimoji="1" lang="ko-KR" altLang="en-US" sz="1000" dirty="0"/>
              <a:t> </a:t>
            </a:r>
            <a:r>
              <a:rPr kumimoji="1" lang="en-US" altLang="ko-KR" sz="1000" dirty="0"/>
              <a:t>ECG</a:t>
            </a:r>
            <a:r>
              <a:rPr kumimoji="1" lang="ko-KR" altLang="en-US" sz="1000" dirty="0"/>
              <a:t>의 </a:t>
            </a:r>
            <a:r>
              <a:rPr lang="ko-KR" altLang="en-US" sz="1000" dirty="0"/>
              <a:t>특정 주파수대에서 </a:t>
            </a:r>
            <a:r>
              <a:rPr lang="ko-KR" altLang="en-US" sz="1000" dirty="0" err="1"/>
              <a:t>시계열</a:t>
            </a:r>
            <a:r>
              <a:rPr lang="ko-KR" altLang="en-US" sz="1000" dirty="0"/>
              <a:t> 자료로부터 신호를 분해하는 것이 가능</a:t>
            </a:r>
            <a:endParaRPr lang="en-US" altLang="ko-KR" sz="1000" dirty="0"/>
          </a:p>
          <a:p>
            <a:r>
              <a:rPr lang="ko-KR" altLang="en-US" sz="10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/>
              <a:t>고주파대</a:t>
            </a:r>
            <a:r>
              <a:rPr lang="en-US" altLang="ko-KR" sz="1000" dirty="0"/>
              <a:t>(</a:t>
            </a:r>
            <a:r>
              <a:rPr lang="en" altLang="ko-Kore-KR" sz="1000" dirty="0"/>
              <a:t>High frequency band, HF) 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</a:t>
            </a:r>
            <a:r>
              <a:rPr lang="ko-KR" altLang="en-US" sz="1000" dirty="0" err="1"/>
              <a:t>고주파대는</a:t>
            </a:r>
            <a:r>
              <a:rPr lang="ko-KR" altLang="en-US" sz="1000" dirty="0"/>
              <a:t> </a:t>
            </a:r>
            <a:r>
              <a:rPr lang="en-US" altLang="ko-KR" sz="1000" dirty="0"/>
              <a:t>0.15-0.4 </a:t>
            </a:r>
            <a:r>
              <a:rPr lang="en" altLang="ko-Kore-KR" sz="1000" dirty="0"/>
              <a:t>Hz </a:t>
            </a:r>
            <a:r>
              <a:rPr lang="ko-KR" altLang="en-US" sz="1000" dirty="0"/>
              <a:t>사이의 </a:t>
            </a:r>
            <a:r>
              <a:rPr lang="ko-KR" altLang="en-US" sz="1000" dirty="0" err="1"/>
              <a:t>주파수영역</a:t>
            </a:r>
            <a:r>
              <a:rPr lang="ko-KR" altLang="en-US" sz="10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/>
              <a:t>저주파대</a:t>
            </a:r>
            <a:r>
              <a:rPr lang="en-US" altLang="ko-KR" sz="1000" dirty="0"/>
              <a:t>(</a:t>
            </a:r>
            <a:r>
              <a:rPr lang="en" altLang="ko-Kore-KR" sz="1000" dirty="0"/>
              <a:t>Low frequency band, LF) </a:t>
            </a:r>
            <a:r>
              <a:rPr lang="en-US" altLang="ko-KR" sz="1000" dirty="0"/>
              <a:t>: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저주파대는</a:t>
            </a:r>
            <a:r>
              <a:rPr lang="ko-KR" altLang="en-US" sz="1000" dirty="0"/>
              <a:t> </a:t>
            </a:r>
            <a:r>
              <a:rPr lang="en-US" altLang="ko-KR" sz="1000" dirty="0"/>
              <a:t>0.04-0.15 </a:t>
            </a:r>
            <a:r>
              <a:rPr lang="en" altLang="ko-Kore-KR" sz="1000" dirty="0"/>
              <a:t>Hz </a:t>
            </a:r>
            <a:r>
              <a:rPr lang="ko-KR" altLang="en-US" sz="1000" dirty="0"/>
              <a:t>사이의 </a:t>
            </a:r>
            <a:r>
              <a:rPr lang="ko-KR" altLang="en-US" sz="1000" dirty="0" err="1"/>
              <a:t>주파수영역</a:t>
            </a:r>
            <a:r>
              <a:rPr lang="ko-KR" altLang="en-US" sz="10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/>
              <a:t>초저주파대</a:t>
            </a:r>
            <a:r>
              <a:rPr lang="en-US" altLang="ko-KR" sz="1000" dirty="0"/>
              <a:t>(</a:t>
            </a:r>
            <a:r>
              <a:rPr lang="en" altLang="ko-Kore-KR" sz="1000" dirty="0"/>
              <a:t>Very low frequency band, VLF) </a:t>
            </a:r>
            <a:r>
              <a:rPr lang="en-US" altLang="ko-KR" sz="1000" dirty="0"/>
              <a:t>:</a:t>
            </a:r>
            <a:r>
              <a:rPr lang="ko-KR" altLang="en-US" sz="1000" dirty="0"/>
              <a:t> 초저주파대는 </a:t>
            </a:r>
            <a:r>
              <a:rPr lang="en-US" altLang="ko-KR" sz="1000" dirty="0"/>
              <a:t>0.003-0.4 </a:t>
            </a:r>
            <a:r>
              <a:rPr lang="en" altLang="ko-Kore-KR" sz="1000" dirty="0"/>
              <a:t>Hz </a:t>
            </a:r>
            <a:r>
              <a:rPr lang="ko-KR" altLang="en-US" sz="1000" dirty="0"/>
              <a:t>사이의 </a:t>
            </a:r>
            <a:r>
              <a:rPr lang="ko-KR" altLang="en-US" sz="1000" dirty="0" err="1"/>
              <a:t>주파수영역</a:t>
            </a:r>
            <a:r>
              <a:rPr lang="ko-KR" altLang="en-US" sz="1000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/>
              <a:t>극초저주파대</a:t>
            </a:r>
            <a:r>
              <a:rPr lang="en-US" altLang="ko-KR" sz="1000" dirty="0"/>
              <a:t>(</a:t>
            </a:r>
            <a:r>
              <a:rPr lang="en" altLang="ko-Kore-KR" sz="1000" dirty="0"/>
              <a:t>Ultra low frequency band, ULF)</a:t>
            </a:r>
            <a:r>
              <a:rPr lang="ko-KR" altLang="en-US" sz="1000" dirty="0"/>
              <a:t> </a:t>
            </a:r>
            <a:r>
              <a:rPr lang="en-US" altLang="ko-KR" sz="1000" dirty="0"/>
              <a:t>:</a:t>
            </a:r>
            <a:r>
              <a:rPr lang="ko-KR" altLang="en-US" sz="1000" dirty="0"/>
              <a:t> </a:t>
            </a:r>
            <a:r>
              <a:rPr lang="en" altLang="ko-Kore-KR" sz="1000" dirty="0"/>
              <a:t> </a:t>
            </a:r>
            <a:r>
              <a:rPr lang="ko-KR" altLang="en-US" sz="1000" dirty="0"/>
              <a:t>극초저주파대는 </a:t>
            </a:r>
            <a:r>
              <a:rPr lang="en-US" altLang="ko-KR" sz="1000" dirty="0"/>
              <a:t>0.003 </a:t>
            </a:r>
            <a:r>
              <a:rPr lang="en" altLang="ko-Kore-KR" sz="1000" dirty="0"/>
              <a:t>Hz </a:t>
            </a:r>
            <a:r>
              <a:rPr lang="ko-KR" altLang="en-US" sz="1000" dirty="0"/>
              <a:t>이하의 주파수 영역 </a:t>
            </a:r>
          </a:p>
          <a:p>
            <a:endParaRPr kumimoji="1" lang="en-US" altLang="ko-KR" sz="1000" dirty="0"/>
          </a:p>
          <a:p>
            <a:endParaRPr kumimoji="1" lang="en-US" altLang="ko-Kore-KR" sz="1000" dirty="0"/>
          </a:p>
          <a:p>
            <a:endParaRPr kumimoji="1" lang="ko-Kore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0584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5074460" y="1874728"/>
            <a:ext cx="189346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+mj-lt"/>
                <a:ea typeface="a옛날목욕탕L" panose="02020600000000000000" pitchFamily="18" charset="-127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+mj-lt"/>
                <a:ea typeface="a옛날목욕탕L" panose="02020600000000000000" pitchFamily="18" charset="-127"/>
              </a:rPr>
              <a:t>4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60A1DF-561A-4AFE-9905-AD18E73E6309}"/>
              </a:ext>
            </a:extLst>
          </p:cNvPr>
          <p:cNvSpPr/>
          <p:nvPr/>
        </p:nvSpPr>
        <p:spPr>
          <a:xfrm>
            <a:off x="2973193" y="37980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en-US" altLang="ko-KR" sz="3600" dirty="0">
                <a:solidFill>
                  <a:prstClr val="white"/>
                </a:solidFill>
                <a:latin typeface="+mj-lt"/>
                <a:ea typeface="a옛날목욕탕L" panose="02020600000000000000" pitchFamily="18" charset="-127"/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333336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5833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549468" y="176796"/>
            <a:ext cx="9535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SVM(Support Vector Machine)</a:t>
            </a:r>
            <a:r>
              <a:rPr lang="ko-KR" altLang="en-US" sz="3200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7" y="100680"/>
            <a:ext cx="748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0</a:t>
            </a:r>
            <a:r>
              <a:rPr lang="en-US" altLang="ko-KR" sz="4000" dirty="0">
                <a:solidFill>
                  <a:srgbClr val="FFC000">
                    <a:lumMod val="60000"/>
                    <a:lumOff val="40000"/>
                  </a:srgb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50771F-022A-2B4A-B752-CEE3F0D56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7" y="1742137"/>
            <a:ext cx="4952311" cy="2420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20E9C8-AAFD-E441-9A4C-3972C2267D2F}"/>
              </a:ext>
            </a:extLst>
          </p:cNvPr>
          <p:cNvSpPr txBox="1"/>
          <p:nvPr/>
        </p:nvSpPr>
        <p:spPr>
          <a:xfrm>
            <a:off x="2897412" y="4628360"/>
            <a:ext cx="69204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이진</a:t>
            </a:r>
            <a:r>
              <a:rPr kumimoji="1" lang="ko-KR" altLang="en-US" dirty="0"/>
              <a:t> 분류를 위한 기법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</a:t>
            </a:r>
            <a:r>
              <a:rPr kumimoji="1" lang="ko-KR" altLang="en-US" dirty="0"/>
              <a:t>차원 공간을 </a:t>
            </a:r>
            <a:r>
              <a:rPr kumimoji="1" lang="en-US" altLang="ko-KR" dirty="0"/>
              <a:t>(N-1)</a:t>
            </a:r>
            <a:r>
              <a:rPr kumimoji="1" lang="ko-KR" altLang="en-US" dirty="0"/>
              <a:t>차원으로 나눌 수 있는 </a:t>
            </a:r>
            <a:r>
              <a:rPr kumimoji="1" lang="ko-KR" altLang="en-US" dirty="0" err="1"/>
              <a:t>초평면을</a:t>
            </a:r>
            <a:r>
              <a:rPr kumimoji="1" lang="ko-KR" altLang="en-US" dirty="0"/>
              <a:t> 찾는 기법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클래스를 분류할 수 있는 최적의 경계를 찾음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분류 작업에 뛰어난 성능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AF2548-6161-A040-81C2-47CFBB75F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970" y="1826248"/>
            <a:ext cx="6096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34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5833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2572323" y="167426"/>
            <a:ext cx="9535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SVM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구현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181622" y="100680"/>
            <a:ext cx="851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FFD46-6A99-8B4F-9AF5-6A79516B46A6}"/>
              </a:ext>
            </a:extLst>
          </p:cNvPr>
          <p:cNvSpPr txBox="1"/>
          <p:nvPr/>
        </p:nvSpPr>
        <p:spPr>
          <a:xfrm>
            <a:off x="332490" y="2052779"/>
            <a:ext cx="3370603" cy="1839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데이터</a:t>
            </a:r>
            <a:endParaRPr kumimoji="1" lang="en-US" altLang="ko-KR" dirty="0"/>
          </a:p>
          <a:p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Test set : </a:t>
            </a:r>
            <a:r>
              <a:rPr kumimoji="1" lang="en-US" altLang="ko-KR" dirty="0"/>
              <a:t>41032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200</a:t>
            </a:r>
            <a:r>
              <a:rPr kumimoji="1" lang="ko-Kore-KR" altLang="en-US" dirty="0"/>
              <a:t>개</a:t>
            </a:r>
            <a:endParaRPr kumimoji="1" lang="en-US" altLang="ko-Kore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Train set : </a:t>
            </a:r>
            <a:r>
              <a:rPr kumimoji="1" lang="en-US" altLang="ko-KR" dirty="0"/>
              <a:t>369289 -&gt;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1000</a:t>
            </a:r>
            <a:r>
              <a:rPr kumimoji="1" lang="ko-KR" altLang="en-US" dirty="0"/>
              <a:t>개</a:t>
            </a:r>
            <a:endParaRPr kumimoji="1" lang="ko-Kore-KR" altLang="en-US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condition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2A0A-D8A6-744F-B692-E201C4AE1FA7}"/>
              </a:ext>
            </a:extLst>
          </p:cNvPr>
          <p:cNvSpPr txBox="1"/>
          <p:nvPr/>
        </p:nvSpPr>
        <p:spPr>
          <a:xfrm>
            <a:off x="6096000" y="2017174"/>
            <a:ext cx="93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결과</a:t>
            </a:r>
          </a:p>
        </p:txBody>
      </p:sp>
      <p:pic>
        <p:nvPicPr>
          <p:cNvPr id="10" name="_x234484632">
            <a:extLst>
              <a:ext uri="{FF2B5EF4-FFF2-40B4-BE49-F238E27FC236}">
                <a16:creationId xmlns:a16="http://schemas.microsoft.com/office/drawing/2014/main" id="{42F3D2A4-ACAB-4637-B558-515F75ACD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20" y="3892065"/>
            <a:ext cx="4238350" cy="254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0074BC5-376C-40F0-A52B-5D9A83C46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734" y="2694737"/>
            <a:ext cx="5216870" cy="2463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972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-11594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5074460" y="1874728"/>
            <a:ext cx="189346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+mj-lt"/>
                <a:ea typeface="a옛날목욕탕L" panose="02020600000000000000" pitchFamily="18" charset="-127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+mj-lt"/>
                <a:ea typeface="a옛날목욕탕L" panose="02020600000000000000" pitchFamily="18" charset="-127"/>
              </a:rPr>
              <a:t>5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60A1DF-561A-4AFE-9905-AD18E73E6309}"/>
              </a:ext>
            </a:extLst>
          </p:cNvPr>
          <p:cNvSpPr/>
          <p:nvPr/>
        </p:nvSpPr>
        <p:spPr>
          <a:xfrm>
            <a:off x="2973193" y="37980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ko-KR" altLang="en-US" sz="3600" dirty="0">
                <a:solidFill>
                  <a:prstClr val="white"/>
                </a:solidFill>
                <a:latin typeface="+mj-lt"/>
                <a:ea typeface="a옛날목욕탕L" panose="02020600000000000000" pitchFamily="18" charset="-127"/>
              </a:rPr>
              <a:t>구현과정</a:t>
            </a:r>
            <a:endParaRPr lang="en-US" altLang="ko-KR" sz="3600" dirty="0">
              <a:solidFill>
                <a:prstClr val="white"/>
              </a:solidFill>
              <a:latin typeface="+mj-lt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854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5833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227707" y="188910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SWELL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dataset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7" y="100680"/>
            <a:ext cx="748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5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EB8DDE-F830-B445-9C6C-A46FEBEC2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17610"/>
            <a:ext cx="10002685" cy="1748295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F32143E-FC4C-4BB5-9AD3-24DB245B7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34484632">
            <a:extLst>
              <a:ext uri="{FF2B5EF4-FFF2-40B4-BE49-F238E27FC236}">
                <a16:creationId xmlns:a16="http://schemas.microsoft.com/office/drawing/2014/main" id="{D65954B7-D08B-496A-AD3D-476B39E9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69" y="3654188"/>
            <a:ext cx="4566376" cy="274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6B21BE-7395-4877-866F-F1B41A386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129" y="4276637"/>
            <a:ext cx="1390844" cy="12098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78E254-F565-4AB1-BC8F-521AF3AAC327}"/>
              </a:ext>
            </a:extLst>
          </p:cNvPr>
          <p:cNvSpPr txBox="1"/>
          <p:nvPr/>
        </p:nvSpPr>
        <p:spPr>
          <a:xfrm>
            <a:off x="7115973" y="4286152"/>
            <a:ext cx="4784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기존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가지 분류에서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분류로 변경 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데이터는 앱 내의 </a:t>
            </a:r>
            <a:r>
              <a:rPr kumimoji="1" lang="ko-KR" altLang="en-US" dirty="0" err="1"/>
              <a:t>날짜별</a:t>
            </a:r>
            <a:r>
              <a:rPr kumimoji="1" lang="ko-KR" altLang="en-US" dirty="0"/>
              <a:t> </a:t>
            </a:r>
            <a:r>
              <a:rPr kumimoji="1" lang="en-US" altLang="ko-KR" dirty="0"/>
              <a:t>csv</a:t>
            </a:r>
            <a:r>
              <a:rPr kumimoji="1" lang="ko-KR" altLang="en-US" dirty="0"/>
              <a:t>파일로 존재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09116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605341" y="175812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+mn-ea"/>
              </a:rPr>
              <a:t>SVM </a:t>
            </a:r>
            <a:r>
              <a:rPr lang="ko-KR" altLang="en-US" sz="3200" dirty="0">
                <a:solidFill>
                  <a:prstClr val="white"/>
                </a:solidFill>
                <a:latin typeface="+mn-ea"/>
              </a:rPr>
              <a:t>서버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7" y="100680"/>
            <a:ext cx="748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lang="en-US" altLang="ko-KR" sz="4000" dirty="0">
                <a:solidFill>
                  <a:srgbClr val="FFC000">
                    <a:lumMod val="60000"/>
                    <a:lumOff val="40000"/>
                  </a:srgbClr>
                </a:solidFill>
                <a:latin typeface="+mn-ea"/>
              </a:rPr>
              <a:t>5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026" name="Picture 2" descr="플라스크 (웹 프레임워크) - 위키백과, 우리 모두의 백과사전">
            <a:extLst>
              <a:ext uri="{FF2B5EF4-FFF2-40B4-BE49-F238E27FC236}">
                <a16:creationId xmlns:a16="http://schemas.microsoft.com/office/drawing/2014/main" id="{68506B26-C0C0-46A4-B324-C595F77D3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9" y="1461192"/>
            <a:ext cx="34194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EA9AF0-8D1A-4F44-8DEE-99F22DEEEDA1}"/>
              </a:ext>
            </a:extLst>
          </p:cNvPr>
          <p:cNvSpPr txBox="1"/>
          <p:nvPr/>
        </p:nvSpPr>
        <p:spPr>
          <a:xfrm>
            <a:off x="5040865" y="2759951"/>
            <a:ext cx="71896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000" dirty="0">
                <a:latin typeface="+mn-ea"/>
              </a:rPr>
              <a:t>-    </a:t>
            </a:r>
            <a:r>
              <a:rPr kumimoji="1" lang="ko-KR" altLang="en-US" sz="2000" dirty="0" err="1">
                <a:latin typeface="+mn-ea"/>
              </a:rPr>
              <a:t>파이썬으로</a:t>
            </a:r>
            <a:r>
              <a:rPr kumimoji="1" lang="ko-KR" altLang="en-US" sz="2000" dirty="0">
                <a:latin typeface="+mn-ea"/>
              </a:rPr>
              <a:t> 작동하는 </a:t>
            </a:r>
            <a:r>
              <a:rPr kumimoji="1" lang="ko-KR" altLang="en-US" sz="2000" dirty="0" err="1">
                <a:latin typeface="+mn-ea"/>
              </a:rPr>
              <a:t>웹프레임워크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en-US" sz="2000" dirty="0">
              <a:latin typeface="+mn-ea"/>
            </a:endParaRPr>
          </a:p>
          <a:p>
            <a:r>
              <a:rPr kumimoji="1" lang="en-US" altLang="en-US" sz="2000" dirty="0">
                <a:latin typeface="+mn-ea"/>
              </a:rPr>
              <a:t>-    </a:t>
            </a:r>
            <a:r>
              <a:rPr kumimoji="1" lang="ko-KR" altLang="en-US" sz="2000" dirty="0">
                <a:latin typeface="+mn-ea"/>
              </a:rPr>
              <a:t>서버상에 </a:t>
            </a:r>
            <a:r>
              <a:rPr kumimoji="1" lang="en-US" altLang="ko-KR" sz="2000" dirty="0">
                <a:latin typeface="+mn-ea"/>
              </a:rPr>
              <a:t>SVM </a:t>
            </a:r>
            <a:r>
              <a:rPr kumimoji="1" lang="ko-KR" altLang="en-US" sz="2000" dirty="0">
                <a:latin typeface="+mn-ea"/>
              </a:rPr>
              <a:t>분류 모델을 구동</a:t>
            </a:r>
            <a:endParaRPr kumimoji="1" lang="en-US" altLang="en-US" sz="2000" dirty="0">
              <a:latin typeface="+mn-ea"/>
            </a:endParaRPr>
          </a:p>
          <a:p>
            <a:endParaRPr kumimoji="1" lang="en-US" altLang="en-US" sz="2000" dirty="0">
              <a:latin typeface="+mn-ea"/>
            </a:endParaRPr>
          </a:p>
          <a:p>
            <a:r>
              <a:rPr kumimoji="1" lang="en-US" altLang="en-US" sz="2000" dirty="0">
                <a:latin typeface="+mn-ea"/>
              </a:rPr>
              <a:t>-    JSON</a:t>
            </a:r>
            <a:r>
              <a:rPr kumimoji="1" lang="ko-KR" altLang="en-US" sz="2000" dirty="0">
                <a:latin typeface="+mn-ea"/>
              </a:rPr>
              <a:t>형식으로 문자열을 받아와서 </a:t>
            </a:r>
            <a:r>
              <a:rPr kumimoji="1" lang="en-US" altLang="ko-KR" sz="2000" dirty="0">
                <a:latin typeface="+mn-ea"/>
              </a:rPr>
              <a:t>csv </a:t>
            </a:r>
            <a:r>
              <a:rPr kumimoji="1" lang="ko-KR" altLang="en-US" sz="2000" dirty="0">
                <a:latin typeface="+mn-ea"/>
              </a:rPr>
              <a:t>텍스트를 읽음</a:t>
            </a:r>
            <a:endParaRPr kumimoji="1" lang="en-US" altLang="en-US" sz="2000" dirty="0">
              <a:latin typeface="+mn-ea"/>
            </a:endParaRPr>
          </a:p>
          <a:p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+mn-ea"/>
              </a:rPr>
              <a:t>읽어온 </a:t>
            </a:r>
            <a:r>
              <a:rPr kumimoji="1" lang="en-US" altLang="ko-KR" sz="2000" dirty="0">
                <a:latin typeface="+mn-ea"/>
              </a:rPr>
              <a:t>csv </a:t>
            </a:r>
            <a:r>
              <a:rPr kumimoji="1" lang="ko-KR" altLang="en-US" sz="2000" dirty="0">
                <a:latin typeface="+mn-ea"/>
              </a:rPr>
              <a:t>텍스트로 분류하고 결과를 앱에 반환</a:t>
            </a:r>
            <a:endParaRPr kumimoji="1" lang="en-US" altLang="en-US" sz="2000" dirty="0">
              <a:latin typeface="+mn-ea"/>
            </a:endParaRPr>
          </a:p>
          <a:p>
            <a:endParaRPr kumimoji="1" lang="ko-Kore-CA" altLang="en-US" sz="20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9C28CF-39F0-4E5F-A938-7D3940BF5194}"/>
              </a:ext>
            </a:extLst>
          </p:cNvPr>
          <p:cNvSpPr/>
          <p:nvPr/>
        </p:nvSpPr>
        <p:spPr>
          <a:xfrm flipV="1">
            <a:off x="5170583" y="2591932"/>
            <a:ext cx="3693385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7EF91D-3FE8-4467-8AD3-D800ABB3F226}"/>
              </a:ext>
            </a:extLst>
          </p:cNvPr>
          <p:cNvSpPr txBox="1"/>
          <p:nvPr/>
        </p:nvSpPr>
        <p:spPr>
          <a:xfrm>
            <a:off x="6412115" y="2108200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2800" b="1" spc="-150" dirty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Flask</a:t>
            </a:r>
            <a:endParaRPr kumimoji="1" lang="ko-Kore-CA" altLang="en-US" sz="2800" b="1" spc="-150" dirty="0">
              <a:solidFill>
                <a:schemeClr val="bg2">
                  <a:lumMod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B812F9-8BA1-4C19-836A-D96B72C87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64" y="2900450"/>
            <a:ext cx="3780497" cy="38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28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28F1F-4CC7-472A-99EF-BFA5DF3C5E8B}"/>
              </a:ext>
            </a:extLst>
          </p:cNvPr>
          <p:cNvSpPr txBox="1"/>
          <p:nvPr/>
        </p:nvSpPr>
        <p:spPr>
          <a:xfrm>
            <a:off x="4835562" y="2759951"/>
            <a:ext cx="7394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+mn-ea"/>
              </a:rPr>
              <a:t>안드로이드 내부 데이터베이스 라이브러리</a:t>
            </a:r>
            <a:endParaRPr kumimoji="1" lang="en-US" altLang="en-US" sz="2000" dirty="0">
              <a:latin typeface="+mn-ea"/>
            </a:endParaRPr>
          </a:p>
          <a:p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+mn-ea"/>
              </a:rPr>
              <a:t>받아온 결과로 날짜</a:t>
            </a:r>
            <a:r>
              <a:rPr kumimoji="1" lang="en-US" altLang="ko-KR" sz="2000" dirty="0">
                <a:latin typeface="+mn-ea"/>
              </a:rPr>
              <a:t>(</a:t>
            </a:r>
            <a:r>
              <a:rPr kumimoji="1" lang="ko-KR" altLang="en-US" sz="2000" dirty="0" err="1">
                <a:latin typeface="+mn-ea"/>
              </a:rPr>
              <a:t>기본키</a:t>
            </a:r>
            <a:r>
              <a:rPr kumimoji="1" lang="en-US" altLang="ko-KR" sz="2000" dirty="0">
                <a:latin typeface="+mn-ea"/>
              </a:rPr>
              <a:t>)</a:t>
            </a:r>
            <a:r>
              <a:rPr kumimoji="1" lang="ko-KR" altLang="en-US" sz="2000" dirty="0">
                <a:latin typeface="+mn-ea"/>
              </a:rPr>
              <a:t>와</a:t>
            </a:r>
            <a:r>
              <a:rPr kumimoji="1" lang="en-US" altLang="ko-KR" sz="2000" dirty="0">
                <a:latin typeface="+mn-ea"/>
              </a:rPr>
              <a:t> </a:t>
            </a:r>
            <a:r>
              <a:rPr kumimoji="1" lang="ko-KR" altLang="en-US" sz="2000" dirty="0">
                <a:latin typeface="+mn-ea"/>
              </a:rPr>
              <a:t>스트레스 비율을 계산해 저장</a:t>
            </a:r>
            <a:endParaRPr kumimoji="1" lang="ko-Kore-CA" altLang="en-US" sz="20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AE27C7-F663-4E58-B151-38303F610EA1}"/>
              </a:ext>
            </a:extLst>
          </p:cNvPr>
          <p:cNvSpPr/>
          <p:nvPr/>
        </p:nvSpPr>
        <p:spPr>
          <a:xfrm flipV="1">
            <a:off x="5170583" y="2591932"/>
            <a:ext cx="3693385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F4563D-1BD1-4B9C-A2D3-F528255D3801}"/>
              </a:ext>
            </a:extLst>
          </p:cNvPr>
          <p:cNvSpPr txBox="1"/>
          <p:nvPr/>
        </p:nvSpPr>
        <p:spPr>
          <a:xfrm>
            <a:off x="5559929" y="2108200"/>
            <a:ext cx="2637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2800" b="1" spc="-150" dirty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Room Database</a:t>
            </a:r>
            <a:endParaRPr kumimoji="1" lang="ko-Kore-CA" altLang="en-US" sz="2800" b="1" spc="-150" dirty="0">
              <a:solidFill>
                <a:schemeClr val="bg2">
                  <a:lumMod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95E4E31-30A3-4C9A-A104-69F41E777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2" y="1272473"/>
            <a:ext cx="3620432" cy="5484847"/>
          </a:xfrm>
          <a:prstGeom prst="rect">
            <a:avLst/>
          </a:prstGeom>
        </p:spPr>
      </p:pic>
      <p:pic>
        <p:nvPicPr>
          <p:cNvPr id="2052" name="Picture 4" descr="Better ways of using Room Database - Jakub Chmiel">
            <a:extLst>
              <a:ext uri="{FF2B5EF4-FFF2-40B4-BE49-F238E27FC236}">
                <a16:creationId xmlns:a16="http://schemas.microsoft.com/office/drawing/2014/main" id="{AF857889-9003-417D-8475-DC6ACF349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4" t="44651" r="36876" b="145"/>
          <a:stretch/>
        </p:blipFill>
        <p:spPr bwMode="auto">
          <a:xfrm>
            <a:off x="1963094" y="2161209"/>
            <a:ext cx="950846" cy="13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1DF75B-6DD4-46B8-ADBC-B95EFFF98561}"/>
              </a:ext>
            </a:extLst>
          </p:cNvPr>
          <p:cNvSpPr txBox="1"/>
          <p:nvPr/>
        </p:nvSpPr>
        <p:spPr>
          <a:xfrm>
            <a:off x="54588" y="169578"/>
            <a:ext cx="459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+mn-ea"/>
              </a:rPr>
              <a:t>APP - DB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35F5DD-2931-4A53-80DC-8AA599B6B23B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947563-9492-4E9E-945A-4573F408730A}"/>
              </a:ext>
            </a:extLst>
          </p:cNvPr>
          <p:cNvSpPr txBox="1"/>
          <p:nvPr/>
        </p:nvSpPr>
        <p:spPr>
          <a:xfrm>
            <a:off x="232917" y="100680"/>
            <a:ext cx="748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lang="en-US" altLang="ko-KR" sz="4000" dirty="0">
                <a:solidFill>
                  <a:srgbClr val="FFC000">
                    <a:lumMod val="60000"/>
                    <a:lumOff val="40000"/>
                  </a:srgbClr>
                </a:solidFill>
                <a:latin typeface="+mn-ea"/>
              </a:rPr>
              <a:t>5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" name="사각형: 둥근 모서리 12">
            <a:extLst>
              <a:ext uri="{FF2B5EF4-FFF2-40B4-BE49-F238E27FC236}">
                <a16:creationId xmlns:a16="http://schemas.microsoft.com/office/drawing/2014/main" id="{50DBB9A2-A381-42F8-A09A-06AED743C8A4}"/>
              </a:ext>
            </a:extLst>
          </p:cNvPr>
          <p:cNvSpPr/>
          <p:nvPr/>
        </p:nvSpPr>
        <p:spPr>
          <a:xfrm>
            <a:off x="749866" y="2438400"/>
            <a:ext cx="765273" cy="540073"/>
          </a:xfrm>
          <a:prstGeom prst="roundRect">
            <a:avLst>
              <a:gd name="adj" fmla="val 15459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8044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5343525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j-lt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1" y="1552575"/>
            <a:ext cx="3619500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j-lt"/>
              <a:ea typeface="a옛날목욕탕L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1814902" y="3043535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j-lt"/>
                <a:ea typeface="a옛날목욕탕L" panose="02020600000000000000" pitchFamily="18" charset="-127"/>
              </a:rPr>
              <a:t>목차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AA1EA8-25B0-2447-935D-F1E6BE6C539E}"/>
              </a:ext>
            </a:extLst>
          </p:cNvPr>
          <p:cNvSpPr txBox="1"/>
          <p:nvPr/>
        </p:nvSpPr>
        <p:spPr>
          <a:xfrm>
            <a:off x="6058494" y="335845"/>
            <a:ext cx="534352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lain"/>
            </a:pPr>
            <a:r>
              <a:rPr lang="en-US" altLang="ko-KR" sz="3600" b="1" dirty="0">
                <a:solidFill>
                  <a:srgbClr val="677787"/>
                </a:solidFill>
                <a:latin typeface="+mj-lt"/>
                <a:ea typeface="a옛날목욕탕L" panose="02020600000000000000" pitchFamily="18" charset="-127"/>
              </a:rPr>
              <a:t>2</a:t>
            </a:r>
            <a:r>
              <a:rPr lang="ko-KR" altLang="en-US" sz="3600" b="1" dirty="0">
                <a:solidFill>
                  <a:srgbClr val="677787"/>
                </a:solidFill>
                <a:latin typeface="+mj-lt"/>
                <a:ea typeface="a옛날목욕탕L" panose="02020600000000000000" pitchFamily="18" charset="-127"/>
              </a:rPr>
              <a:t>학기 주제변경</a:t>
            </a:r>
            <a:endParaRPr lang="en-US" altLang="ko-KR" sz="3600" b="1" dirty="0">
              <a:solidFill>
                <a:srgbClr val="677787"/>
              </a:solidFill>
              <a:latin typeface="+mj-lt"/>
              <a:ea typeface="a옛날목욕탕L" panose="02020600000000000000" pitchFamily="18" charset="-127"/>
            </a:endParaRPr>
          </a:p>
          <a:p>
            <a:pPr marL="742950" indent="-742950">
              <a:buAutoNum type="arabicPlain"/>
            </a:pP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옛날목욕탕L" panose="02020600000000000000" pitchFamily="18" charset="-127"/>
            </a:endParaRPr>
          </a:p>
          <a:p>
            <a:pPr marL="742950" indent="-742950">
              <a:buAutoNum type="arabicPlain" startAt="2"/>
            </a:pPr>
            <a:r>
              <a:rPr lang="en-US" altLang="ko-KR" sz="3600" b="1" dirty="0">
                <a:solidFill>
                  <a:srgbClr val="677787"/>
                </a:solidFill>
                <a:latin typeface="+mj-lt"/>
                <a:ea typeface="a옛날목욕탕L" panose="02020600000000000000" pitchFamily="18" charset="-127"/>
              </a:rPr>
              <a:t>HRV</a:t>
            </a:r>
          </a:p>
          <a:p>
            <a:pPr marL="742950" indent="-742950">
              <a:buAutoNum type="arabicPlain" startAt="2"/>
            </a:pPr>
            <a:endParaRPr lang="en-US" altLang="ko-KR" sz="3600" b="1" dirty="0">
              <a:solidFill>
                <a:srgbClr val="677787"/>
              </a:solidFill>
              <a:latin typeface="+mj-lt"/>
              <a:ea typeface="a옛날목욕탕L" panose="02020600000000000000" pitchFamily="18" charset="-127"/>
            </a:endParaRPr>
          </a:p>
          <a:p>
            <a:pPr marL="742950" indent="-742950">
              <a:buAutoNum type="arabicPlain" startAt="3"/>
            </a:pPr>
            <a:r>
              <a:rPr lang="en-US" altLang="ko-KR" sz="3600" b="1" dirty="0">
                <a:solidFill>
                  <a:srgbClr val="677787"/>
                </a:solidFill>
                <a:latin typeface="+mj-lt"/>
                <a:ea typeface="a옛날목욕탕L" panose="02020600000000000000" pitchFamily="18" charset="-127"/>
              </a:rPr>
              <a:t>SWELL Dataset</a:t>
            </a:r>
          </a:p>
          <a:p>
            <a:pPr marL="742950" indent="-742950">
              <a:buAutoNum type="arabicPlain" startAt="3"/>
            </a:pPr>
            <a:endParaRPr lang="en-US" altLang="ko-KR" sz="3600" b="1" dirty="0">
              <a:solidFill>
                <a:srgbClr val="677787"/>
              </a:solidFill>
              <a:latin typeface="+mj-lt"/>
              <a:ea typeface="a옛날목욕탕L" panose="02020600000000000000" pitchFamily="18" charset="-127"/>
            </a:endParaRPr>
          </a:p>
          <a:p>
            <a:pPr marL="742950" indent="-742950">
              <a:buAutoNum type="arabicPlain" startAt="4"/>
            </a:pPr>
            <a:r>
              <a:rPr lang="en-US" altLang="ko-KR" sz="3600" b="1" dirty="0">
                <a:solidFill>
                  <a:srgbClr val="677787"/>
                </a:solidFill>
                <a:latin typeface="+mj-lt"/>
                <a:ea typeface="a옛날목욕탕L" panose="02020600000000000000" pitchFamily="18" charset="-127"/>
              </a:rPr>
              <a:t>SVM</a:t>
            </a:r>
          </a:p>
          <a:p>
            <a:pPr marL="742950" indent="-742950">
              <a:buAutoNum type="arabicPlain" startAt="4"/>
            </a:pPr>
            <a:endParaRPr lang="en-US" altLang="ko-KR" sz="3600" b="1" dirty="0">
              <a:solidFill>
                <a:srgbClr val="677787"/>
              </a:solidFill>
              <a:latin typeface="+mj-lt"/>
              <a:ea typeface="a옛날목욕탕L" panose="02020600000000000000" pitchFamily="18" charset="-127"/>
            </a:endParaRPr>
          </a:p>
          <a:p>
            <a:pPr marL="742950" indent="-742950">
              <a:buAutoNum type="arabicPlain" startAt="5"/>
            </a:pPr>
            <a:r>
              <a:rPr lang="ko-KR" altLang="en-US" sz="3600" b="1" dirty="0">
                <a:solidFill>
                  <a:srgbClr val="677787"/>
                </a:solidFill>
                <a:latin typeface="+mj-lt"/>
                <a:ea typeface="a옛날목욕탕L" panose="02020600000000000000" pitchFamily="18" charset="-127"/>
              </a:rPr>
              <a:t>구현과정</a:t>
            </a:r>
            <a:endParaRPr lang="en-US" altLang="ko-KR" sz="3600" b="1" dirty="0">
              <a:solidFill>
                <a:srgbClr val="677787"/>
              </a:solidFill>
              <a:latin typeface="+mj-lt"/>
              <a:ea typeface="a옛날목욕탕L" panose="02020600000000000000" pitchFamily="18" charset="-127"/>
            </a:endParaRPr>
          </a:p>
          <a:p>
            <a:pPr marL="742950" indent="-742950">
              <a:buAutoNum type="arabicPlain" startAt="5"/>
            </a:pPr>
            <a:endParaRPr lang="en-US" altLang="ko-KR" sz="3600" b="1" dirty="0">
              <a:solidFill>
                <a:srgbClr val="677787"/>
              </a:solidFill>
              <a:latin typeface="+mj-lt"/>
              <a:ea typeface="a옛날목욕탕L" panose="02020600000000000000" pitchFamily="18" charset="-127"/>
            </a:endParaRPr>
          </a:p>
          <a:p>
            <a:r>
              <a:rPr lang="en-US" altLang="ko-KR" sz="3600" b="1" dirty="0">
                <a:solidFill>
                  <a:srgbClr val="677787"/>
                </a:solidFill>
                <a:latin typeface="+mj-lt"/>
                <a:ea typeface="a옛날목욕탕L" panose="02020600000000000000" pitchFamily="18" charset="-127"/>
              </a:rPr>
              <a:t>6   </a:t>
            </a:r>
            <a:r>
              <a:rPr lang="ko-KR" altLang="en-US" sz="3600" b="1" dirty="0">
                <a:solidFill>
                  <a:srgbClr val="677787"/>
                </a:solidFill>
                <a:latin typeface="+mj-lt"/>
                <a:ea typeface="a옛날목욕탕L" panose="02020600000000000000" pitchFamily="18" charset="-127"/>
              </a:rPr>
              <a:t>구현결과</a:t>
            </a:r>
            <a:endParaRPr lang="en-US" altLang="ko-KR" sz="3600" b="1" dirty="0">
              <a:solidFill>
                <a:srgbClr val="677787"/>
              </a:solidFill>
              <a:latin typeface="+mj-lt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42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245656" y="169578"/>
            <a:ext cx="459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>
                <a:solidFill>
                  <a:prstClr val="white"/>
                </a:solidFill>
                <a:latin typeface="+mn-ea"/>
              </a:rPr>
              <a:t>APP - </a:t>
            </a:r>
            <a:r>
              <a:rPr lang="ko-KR" altLang="en-US" sz="3200" dirty="0">
                <a:solidFill>
                  <a:prstClr val="white"/>
                </a:solidFill>
                <a:latin typeface="+mn-ea"/>
              </a:rPr>
              <a:t>그래프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7" y="100680"/>
            <a:ext cx="748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lang="en-US" altLang="ko-KR" sz="4000" dirty="0">
                <a:solidFill>
                  <a:srgbClr val="FFC000">
                    <a:lumMod val="60000"/>
                    <a:lumOff val="40000"/>
                  </a:srgbClr>
                </a:solidFill>
                <a:latin typeface="+mn-ea"/>
              </a:rPr>
              <a:t>5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026" name="Picture 2" descr="GitHub - PhilJay/MPAndroidChart: A powerful 🚀 Android chart view / graph  view library, supporting line- bar- pie- radar- bubble- and candlestick  charts as well as scaling, panning and animations.">
            <a:extLst>
              <a:ext uri="{FF2B5EF4-FFF2-40B4-BE49-F238E27FC236}">
                <a16:creationId xmlns:a16="http://schemas.microsoft.com/office/drawing/2014/main" id="{C6F64999-18D2-4666-9260-FDBBDA326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4" y="2259066"/>
            <a:ext cx="4179346" cy="104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C6F458-6A1F-4E2E-B3A4-07463B11434D}"/>
              </a:ext>
            </a:extLst>
          </p:cNvPr>
          <p:cNvSpPr/>
          <p:nvPr/>
        </p:nvSpPr>
        <p:spPr>
          <a:xfrm>
            <a:off x="5125092" y="2654791"/>
            <a:ext cx="6558295" cy="151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ko-Kore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 Apache 2.0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로</a:t>
            </a:r>
            <a:r>
              <a:rPr lang="en" altLang="ko-Kore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자유롭게 사용가능한 라이선스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34" charset="-127"/>
            </a:endParaRPr>
          </a:p>
          <a:p>
            <a:pPr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안드로이드에서 그래프를 출력해주는 오픈소스 라이브러리</a:t>
            </a:r>
            <a:endParaRPr lang="ko-KR" altLang="en-US" dirty="0"/>
          </a:p>
          <a:p>
            <a:pPr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- DB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에서 데이터를 불러와 그래프로 표현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34" charset="-127"/>
            </a:endParaRPr>
          </a:p>
        </p:txBody>
      </p:sp>
      <p:pic>
        <p:nvPicPr>
          <p:cNvPr id="1028" name="Picture 4" descr="GitHub - PhilJay/MPAndroidChart: A powerful 🚀 Android chart view / graph  view library, supporting line- bar- pie- radar- bubble- and candlestick  charts as well as scaling, panning and animations.">
            <a:extLst>
              <a:ext uri="{FF2B5EF4-FFF2-40B4-BE49-F238E27FC236}">
                <a16:creationId xmlns:a16="http://schemas.microsoft.com/office/drawing/2014/main" id="{421D121D-6BFA-4B43-8695-D93243199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19" y="4007915"/>
            <a:ext cx="30384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CF7D0F-E1ED-4ED5-92C3-7CDE7DFF0138}"/>
              </a:ext>
            </a:extLst>
          </p:cNvPr>
          <p:cNvSpPr/>
          <p:nvPr/>
        </p:nvSpPr>
        <p:spPr>
          <a:xfrm flipV="1">
            <a:off x="5170583" y="2591932"/>
            <a:ext cx="3693385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319123-F70D-4214-9D2F-37BB55842614}"/>
              </a:ext>
            </a:extLst>
          </p:cNvPr>
          <p:cNvSpPr txBox="1"/>
          <p:nvPr/>
        </p:nvSpPr>
        <p:spPr>
          <a:xfrm>
            <a:off x="5492765" y="2108200"/>
            <a:ext cx="2771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2800" b="1" spc="-150" dirty="0" err="1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MPAndroidChart</a:t>
            </a:r>
            <a:endParaRPr kumimoji="1" lang="ko-Kore-CA" altLang="en-US" sz="2800" b="1" spc="-150" dirty="0">
              <a:solidFill>
                <a:schemeClr val="bg2">
                  <a:lumMod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441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498140" y="198739"/>
            <a:ext cx="459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+mn-ea"/>
              </a:rPr>
              <a:t>APP - </a:t>
            </a:r>
            <a:r>
              <a:rPr lang="ko-KR" altLang="en-US" sz="3200" dirty="0">
                <a:solidFill>
                  <a:prstClr val="white"/>
                </a:solidFill>
                <a:latin typeface="+mn-ea"/>
              </a:rPr>
              <a:t>동작방식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7" y="100680"/>
            <a:ext cx="748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lang="en-US" altLang="ko-KR" sz="4000" dirty="0">
                <a:solidFill>
                  <a:srgbClr val="FFC000">
                    <a:lumMod val="60000"/>
                    <a:lumOff val="40000"/>
                  </a:srgbClr>
                </a:solidFill>
                <a:latin typeface="+mn-ea"/>
              </a:rPr>
              <a:t>5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3CB38F-FE22-4B36-B0ED-37BB7DEC7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510" y="3429000"/>
            <a:ext cx="1390844" cy="1209844"/>
          </a:xfrm>
          <a:prstGeom prst="rect">
            <a:avLst/>
          </a:prstGeom>
        </p:spPr>
      </p:pic>
      <p:pic>
        <p:nvPicPr>
          <p:cNvPr id="14" name="Picture 4" descr="Better ways of using Room Database - Jakub Chmiel">
            <a:extLst>
              <a:ext uri="{FF2B5EF4-FFF2-40B4-BE49-F238E27FC236}">
                <a16:creationId xmlns:a16="http://schemas.microsoft.com/office/drawing/2014/main" id="{5D0D80A2-3639-4548-9266-B1A952FA4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4" t="44651" r="36876" b="145"/>
          <a:stretch/>
        </p:blipFill>
        <p:spPr bwMode="auto">
          <a:xfrm>
            <a:off x="2722728" y="4750431"/>
            <a:ext cx="950846" cy="13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플라스크 (웹 프레임워크) - 위키백과, 우리 모두의 백과사전">
            <a:extLst>
              <a:ext uri="{FF2B5EF4-FFF2-40B4-BE49-F238E27FC236}">
                <a16:creationId xmlns:a16="http://schemas.microsoft.com/office/drawing/2014/main" id="{4331909E-4E16-4C22-AC84-2BB02DF1F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640" y="2911277"/>
            <a:ext cx="1158764" cy="45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C75119-EDFF-486D-978E-940ED0942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8372" y="1936095"/>
            <a:ext cx="1467055" cy="1381318"/>
          </a:xfrm>
          <a:prstGeom prst="rect">
            <a:avLst/>
          </a:prstGeom>
        </p:spPr>
      </p:pic>
      <p:sp>
        <p:nvSpPr>
          <p:cNvPr id="25" name="사각형: 둥근 모서리 12">
            <a:extLst>
              <a:ext uri="{FF2B5EF4-FFF2-40B4-BE49-F238E27FC236}">
                <a16:creationId xmlns:a16="http://schemas.microsoft.com/office/drawing/2014/main" id="{8639BA3D-8FBD-4E1F-9A44-F2BFB1053976}"/>
              </a:ext>
            </a:extLst>
          </p:cNvPr>
          <p:cNvSpPr/>
          <p:nvPr/>
        </p:nvSpPr>
        <p:spPr>
          <a:xfrm>
            <a:off x="765455" y="1824507"/>
            <a:ext cx="3152887" cy="4514877"/>
          </a:xfrm>
          <a:prstGeom prst="roundRect">
            <a:avLst>
              <a:gd name="adj" fmla="val 15459"/>
            </a:avLst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161F44-EA38-4201-963A-1262999AF92C}"/>
              </a:ext>
            </a:extLst>
          </p:cNvPr>
          <p:cNvSpPr/>
          <p:nvPr/>
        </p:nvSpPr>
        <p:spPr>
          <a:xfrm>
            <a:off x="3871241" y="3216286"/>
            <a:ext cx="1591053" cy="32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/>
              <a:t>HTTP POST</a:t>
            </a:r>
            <a:endParaRPr lang="ko-KR" altLang="en-US" sz="1000" dirty="0"/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id="{1EC01527-F768-46D3-9216-38AD530C2CF5}"/>
              </a:ext>
            </a:extLst>
          </p:cNvPr>
          <p:cNvSpPr/>
          <p:nvPr/>
        </p:nvSpPr>
        <p:spPr>
          <a:xfrm>
            <a:off x="8424123" y="3515865"/>
            <a:ext cx="3002422" cy="1366179"/>
          </a:xfrm>
          <a:prstGeom prst="roundRect">
            <a:avLst>
              <a:gd name="adj" fmla="val 15459"/>
            </a:avLst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5E5AF9-C6B5-49F8-AF8D-059F6C0DD118}"/>
              </a:ext>
            </a:extLst>
          </p:cNvPr>
          <p:cNvSpPr/>
          <p:nvPr/>
        </p:nvSpPr>
        <p:spPr>
          <a:xfrm>
            <a:off x="9150563" y="3741146"/>
            <a:ext cx="1796374" cy="681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dirty="0"/>
              <a:t>SVM </a:t>
            </a:r>
            <a:r>
              <a:rPr lang="ko-KR" altLang="en-US" sz="2500" dirty="0"/>
              <a:t>모델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B294C58F-B645-44A0-8B37-FAD1B850A4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46" y="2559550"/>
            <a:ext cx="364882" cy="645459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32D99C9-F964-424C-9E10-05DC0C7D6FB1}"/>
              </a:ext>
            </a:extLst>
          </p:cNvPr>
          <p:cNvCxnSpPr/>
          <p:nvPr/>
        </p:nvCxnSpPr>
        <p:spPr>
          <a:xfrm flipH="1">
            <a:off x="2090046" y="5426298"/>
            <a:ext cx="555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4" descr="GitHub - PhilJay/MPAndroidChart: A powerful 🚀 Android chart view / graph  view library, supporting line- bar- pie- radar- bubble- and candlestick  charts as well as scaling, panning and animations.">
            <a:extLst>
              <a:ext uri="{FF2B5EF4-FFF2-40B4-BE49-F238E27FC236}">
                <a16:creationId xmlns:a16="http://schemas.microsoft.com/office/drawing/2014/main" id="{F5AB071E-09E9-4CC8-A12A-D5C0B6AD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77" y="5110026"/>
            <a:ext cx="1062764" cy="75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98F6796B-7114-4BAF-9172-9486E785C06B}"/>
              </a:ext>
            </a:extLst>
          </p:cNvPr>
          <p:cNvSpPr/>
          <p:nvPr/>
        </p:nvSpPr>
        <p:spPr>
          <a:xfrm>
            <a:off x="2057766" y="1292269"/>
            <a:ext cx="639942" cy="516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/>
              <a:t>APP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3EEEF7-3B3D-4419-827E-2974BDDA770C}"/>
              </a:ext>
            </a:extLst>
          </p:cNvPr>
          <p:cNvSpPr/>
          <p:nvPr/>
        </p:nvSpPr>
        <p:spPr>
          <a:xfrm>
            <a:off x="7877210" y="3190887"/>
            <a:ext cx="1591053" cy="32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/>
              <a:t>Request</a:t>
            </a:r>
            <a:endParaRPr lang="ko-KR" altLang="en-US" sz="10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D26E713-652B-43AA-93CC-EB5AE29513F5}"/>
              </a:ext>
            </a:extLst>
          </p:cNvPr>
          <p:cNvSpPr/>
          <p:nvPr/>
        </p:nvSpPr>
        <p:spPr>
          <a:xfrm>
            <a:off x="5093158" y="2807080"/>
            <a:ext cx="2536979" cy="32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/>
              <a:t>[{“</a:t>
            </a:r>
            <a:r>
              <a:rPr lang="en-US" altLang="ko-KR" sz="1000" dirty="0" err="1"/>
              <a:t>csv”:”MEAN_RR</a:t>
            </a:r>
            <a:r>
              <a:rPr lang="en-US" altLang="ko-KR" sz="1000" dirty="0"/>
              <a:t>…”,”date”:”20211011”}]</a:t>
            </a:r>
            <a:endParaRPr lang="ko-KR" altLang="en-US" sz="1000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A40EB778-46F5-4279-96F9-44BCCCD641E6}"/>
              </a:ext>
            </a:extLst>
          </p:cNvPr>
          <p:cNvSpPr/>
          <p:nvPr/>
        </p:nvSpPr>
        <p:spPr>
          <a:xfrm>
            <a:off x="4191456" y="3169542"/>
            <a:ext cx="4118043" cy="518914"/>
          </a:xfrm>
          <a:custGeom>
            <a:avLst/>
            <a:gdLst>
              <a:gd name="connsiteX0" fmla="*/ 0 w 4118043"/>
              <a:gd name="connsiteY0" fmla="*/ 518914 h 518914"/>
              <a:gd name="connsiteX1" fmla="*/ 2107660 w 4118043"/>
              <a:gd name="connsiteY1" fmla="*/ 105 h 518914"/>
              <a:gd name="connsiteX2" fmla="*/ 4118043 w 4118043"/>
              <a:gd name="connsiteY2" fmla="*/ 473518 h 51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18043" h="518914">
                <a:moveTo>
                  <a:pt x="0" y="518914"/>
                </a:moveTo>
                <a:cubicBezTo>
                  <a:pt x="710660" y="263292"/>
                  <a:pt x="1421320" y="7671"/>
                  <a:pt x="2107660" y="105"/>
                </a:cubicBezTo>
                <a:cubicBezTo>
                  <a:pt x="2794000" y="-7461"/>
                  <a:pt x="3750554" y="392454"/>
                  <a:pt x="4118043" y="473518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1E9C6CD4-74FE-4BBA-B031-BD2FE94F9E25}"/>
              </a:ext>
            </a:extLst>
          </p:cNvPr>
          <p:cNvSpPr/>
          <p:nvPr/>
        </p:nvSpPr>
        <p:spPr>
          <a:xfrm rot="10800000">
            <a:off x="4155617" y="4739535"/>
            <a:ext cx="4118043" cy="518914"/>
          </a:xfrm>
          <a:custGeom>
            <a:avLst/>
            <a:gdLst>
              <a:gd name="connsiteX0" fmla="*/ 0 w 4118043"/>
              <a:gd name="connsiteY0" fmla="*/ 518914 h 518914"/>
              <a:gd name="connsiteX1" fmla="*/ 2107660 w 4118043"/>
              <a:gd name="connsiteY1" fmla="*/ 105 h 518914"/>
              <a:gd name="connsiteX2" fmla="*/ 4118043 w 4118043"/>
              <a:gd name="connsiteY2" fmla="*/ 473518 h 51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18043" h="518914">
                <a:moveTo>
                  <a:pt x="0" y="518914"/>
                </a:moveTo>
                <a:cubicBezTo>
                  <a:pt x="710660" y="263292"/>
                  <a:pt x="1421320" y="7671"/>
                  <a:pt x="2107660" y="105"/>
                </a:cubicBezTo>
                <a:cubicBezTo>
                  <a:pt x="2794000" y="-7461"/>
                  <a:pt x="3750554" y="392454"/>
                  <a:pt x="4118043" y="473518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716FCAE-6E36-4205-99CF-56E7DF9757DC}"/>
              </a:ext>
            </a:extLst>
          </p:cNvPr>
          <p:cNvSpPr/>
          <p:nvPr/>
        </p:nvSpPr>
        <p:spPr>
          <a:xfrm>
            <a:off x="3984326" y="4883666"/>
            <a:ext cx="1591053" cy="32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/>
              <a:t>Response</a:t>
            </a:r>
            <a:endParaRPr lang="ko-KR" altLang="en-US" sz="10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8165938-3AB3-4288-B613-154D4B86995B}"/>
              </a:ext>
            </a:extLst>
          </p:cNvPr>
          <p:cNvSpPr/>
          <p:nvPr/>
        </p:nvSpPr>
        <p:spPr>
          <a:xfrm>
            <a:off x="5904599" y="3858998"/>
            <a:ext cx="1591053" cy="445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b="1" dirty="0"/>
              <a:t>JSON</a:t>
            </a:r>
            <a:endParaRPr lang="ko-KR" altLang="en-US" sz="1500" b="1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EA3A14E-01F4-44B7-AB8F-ECC8B1E7A32F}"/>
              </a:ext>
            </a:extLst>
          </p:cNvPr>
          <p:cNvSpPr/>
          <p:nvPr/>
        </p:nvSpPr>
        <p:spPr>
          <a:xfrm>
            <a:off x="5853360" y="5275961"/>
            <a:ext cx="2536979" cy="32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000"/>
              <a:t>분류결과</a:t>
            </a:r>
            <a:endParaRPr lang="ko-KR" altLang="en-US" sz="10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5101063-EAFB-45FE-B508-84B690F98C00}"/>
              </a:ext>
            </a:extLst>
          </p:cNvPr>
          <p:cNvSpPr/>
          <p:nvPr/>
        </p:nvSpPr>
        <p:spPr>
          <a:xfrm>
            <a:off x="2110882" y="5390783"/>
            <a:ext cx="1591053" cy="32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dirty="0"/>
              <a:t>Query</a:t>
            </a:r>
            <a:endParaRPr lang="ko-KR" altLang="en-US" sz="10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53F5927-85E1-447D-BE00-DF377AD5A424}"/>
              </a:ext>
            </a:extLst>
          </p:cNvPr>
          <p:cNvSpPr/>
          <p:nvPr/>
        </p:nvSpPr>
        <p:spPr>
          <a:xfrm>
            <a:off x="1351318" y="2068749"/>
            <a:ext cx="265889" cy="2674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E62FCD4D-4F60-49E3-BFBF-F01AE50A261F}"/>
              </a:ext>
            </a:extLst>
          </p:cNvPr>
          <p:cNvSpPr/>
          <p:nvPr/>
        </p:nvSpPr>
        <p:spPr>
          <a:xfrm>
            <a:off x="6081693" y="2559550"/>
            <a:ext cx="265889" cy="2674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C1EA364-A624-4BBB-AE99-FBACAF90EB76}"/>
              </a:ext>
            </a:extLst>
          </p:cNvPr>
          <p:cNvSpPr/>
          <p:nvPr/>
        </p:nvSpPr>
        <p:spPr>
          <a:xfrm>
            <a:off x="8884674" y="3710169"/>
            <a:ext cx="265889" cy="2674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F8CE67FF-232E-4D0F-A687-A52F250895F3}"/>
              </a:ext>
            </a:extLst>
          </p:cNvPr>
          <p:cNvSpPr/>
          <p:nvPr/>
        </p:nvSpPr>
        <p:spPr>
          <a:xfrm>
            <a:off x="2256330" y="5801450"/>
            <a:ext cx="265889" cy="2674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474A1421-088F-4563-81AA-1AA9D7F4B191}"/>
              </a:ext>
            </a:extLst>
          </p:cNvPr>
          <p:cNvSpPr/>
          <p:nvPr/>
        </p:nvSpPr>
        <p:spPr>
          <a:xfrm>
            <a:off x="6097838" y="5621511"/>
            <a:ext cx="265889" cy="26747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7208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5074460" y="1874728"/>
            <a:ext cx="189346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+mj-lt"/>
                <a:ea typeface="a옛날목욕탕L" panose="02020600000000000000" pitchFamily="18" charset="-127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+mj-lt"/>
                <a:ea typeface="a옛날목욕탕L" panose="02020600000000000000" pitchFamily="18" charset="-127"/>
              </a:rPr>
              <a:t>6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60A1DF-561A-4AFE-9905-AD18E73E6309}"/>
              </a:ext>
            </a:extLst>
          </p:cNvPr>
          <p:cNvSpPr/>
          <p:nvPr/>
        </p:nvSpPr>
        <p:spPr>
          <a:xfrm>
            <a:off x="2973193" y="37980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ko-KR" altLang="en-US" sz="3600" dirty="0">
                <a:solidFill>
                  <a:prstClr val="white"/>
                </a:solidFill>
                <a:latin typeface="+mj-lt"/>
                <a:ea typeface="a옛날목욕탕L" panose="02020600000000000000" pitchFamily="18" charset="-127"/>
              </a:rPr>
              <a:t>구현결과</a:t>
            </a:r>
            <a:endParaRPr lang="en-US" altLang="ko-KR" sz="3600" dirty="0">
              <a:solidFill>
                <a:prstClr val="white"/>
              </a:solidFill>
              <a:latin typeface="+mj-lt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1850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54588" y="169578"/>
            <a:ext cx="459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+mn-ea"/>
              </a:rPr>
              <a:t>APP - UI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7" y="100680"/>
            <a:ext cx="748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6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87ADA5-C4B7-4BAF-B95F-756A5C33B4A4}"/>
              </a:ext>
            </a:extLst>
          </p:cNvPr>
          <p:cNvSpPr txBox="1"/>
          <p:nvPr/>
        </p:nvSpPr>
        <p:spPr>
          <a:xfrm>
            <a:off x="6594951" y="2563460"/>
            <a:ext cx="59063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+mn-ea"/>
              </a:rPr>
              <a:t>날짜</a:t>
            </a:r>
            <a:r>
              <a:rPr kumimoji="1" lang="en-US" altLang="ko-KR" sz="2000" dirty="0">
                <a:latin typeface="+mn-ea"/>
              </a:rPr>
              <a:t>, </a:t>
            </a:r>
            <a:r>
              <a:rPr kumimoji="1" lang="ko-KR" altLang="en-US" sz="2000" dirty="0">
                <a:latin typeface="+mn-ea"/>
              </a:rPr>
              <a:t>시간 표시</a:t>
            </a:r>
            <a:endParaRPr kumimoji="1" lang="en-US" altLang="ko-KR" sz="2000" dirty="0">
              <a:latin typeface="+mn-ea"/>
            </a:endParaRPr>
          </a:p>
          <a:p>
            <a:pPr marL="342900" indent="-342900">
              <a:buFontTx/>
              <a:buChar char="-"/>
            </a:pPr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+mn-ea"/>
              </a:rPr>
              <a:t>긴급통화와 그래프표시 버튼</a:t>
            </a:r>
            <a:endParaRPr kumimoji="1" lang="en-US" altLang="ko-KR" sz="2000" dirty="0">
              <a:latin typeface="+mn-ea"/>
            </a:endParaRPr>
          </a:p>
          <a:p>
            <a:pPr marL="342900" indent="-342900">
              <a:buFontTx/>
              <a:buChar char="-"/>
            </a:pPr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+mn-ea"/>
              </a:rPr>
              <a:t>긴급통화버튼은 </a:t>
            </a:r>
            <a:r>
              <a:rPr kumimoji="1" lang="en-US" altLang="ko-KR" sz="2000" dirty="0">
                <a:latin typeface="+mn-ea"/>
              </a:rPr>
              <a:t>119</a:t>
            </a:r>
            <a:r>
              <a:rPr kumimoji="1" lang="ko-KR" altLang="en-US" sz="2000" dirty="0">
                <a:latin typeface="+mn-ea"/>
              </a:rPr>
              <a:t>로 자동연결</a:t>
            </a:r>
            <a:endParaRPr kumimoji="1" lang="en-US" altLang="ko-KR" sz="2000" dirty="0">
              <a:latin typeface="+mn-ea"/>
            </a:endParaRPr>
          </a:p>
          <a:p>
            <a:pPr marL="342900" indent="-342900">
              <a:buFontTx/>
              <a:buChar char="-"/>
            </a:pPr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+mn-ea"/>
              </a:rPr>
              <a:t>그래프 버튼은 그래프표시화면 전환</a:t>
            </a:r>
            <a:endParaRPr kumimoji="1" lang="en-US" altLang="en-US" sz="20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E81456-9D46-416D-A759-D77234837AD1}"/>
              </a:ext>
            </a:extLst>
          </p:cNvPr>
          <p:cNvSpPr/>
          <p:nvPr/>
        </p:nvSpPr>
        <p:spPr>
          <a:xfrm flipV="1">
            <a:off x="7183941" y="2245318"/>
            <a:ext cx="3693385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3A0F49-458E-413C-B6F8-A9BF668742AE}"/>
              </a:ext>
            </a:extLst>
          </p:cNvPr>
          <p:cNvSpPr txBox="1"/>
          <p:nvPr/>
        </p:nvSpPr>
        <p:spPr>
          <a:xfrm>
            <a:off x="8183423" y="1761586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2800" b="1" spc="-150" dirty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UI(</a:t>
            </a:r>
            <a:r>
              <a:rPr kumimoji="1"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메인</a:t>
            </a:r>
            <a:r>
              <a:rPr kumimoji="1" lang="en-US" altLang="ko-KR" sz="2800" b="1" spc="-150" dirty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kumimoji="1" lang="ko-Kore-CA" altLang="en-US" sz="2800" b="1" spc="-150" dirty="0">
              <a:solidFill>
                <a:schemeClr val="bg2">
                  <a:lumMod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510E920-5ADA-4F36-BC89-43E854B51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674" y="1252861"/>
            <a:ext cx="3410761" cy="543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40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54588" y="169578"/>
            <a:ext cx="4595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+mn-ea"/>
              </a:rPr>
              <a:t>APP - UI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7" y="100680"/>
            <a:ext cx="748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6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126516-D6C9-4799-915B-F8E8112FF3D5}"/>
              </a:ext>
            </a:extLst>
          </p:cNvPr>
          <p:cNvSpPr/>
          <p:nvPr/>
        </p:nvSpPr>
        <p:spPr>
          <a:xfrm>
            <a:off x="7835318" y="3317522"/>
            <a:ext cx="4244830" cy="151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ko-Kore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그래프 버튼을 클릭하면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DB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업데이트 후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날짜를 선택하면 데이터베이스에서 해당 정보를 불러와 그래프 출력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2C1CFD-F949-4EA0-BA04-ED50DE884EA8}"/>
              </a:ext>
            </a:extLst>
          </p:cNvPr>
          <p:cNvSpPr/>
          <p:nvPr/>
        </p:nvSpPr>
        <p:spPr>
          <a:xfrm flipV="1">
            <a:off x="8064785" y="3254663"/>
            <a:ext cx="3693385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CFF288-0578-4FAD-8DD1-1CEAF0BBCD50}"/>
              </a:ext>
            </a:extLst>
          </p:cNvPr>
          <p:cNvSpPr txBox="1"/>
          <p:nvPr/>
        </p:nvSpPr>
        <p:spPr>
          <a:xfrm>
            <a:off x="8386967" y="2770931"/>
            <a:ext cx="2771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2800" b="1" spc="-150" dirty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UI(</a:t>
            </a:r>
            <a:r>
              <a:rPr kumimoji="1"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그래프</a:t>
            </a:r>
            <a:r>
              <a:rPr kumimoji="1" lang="en-US" altLang="ko-KR" sz="2800" b="1" spc="-150" dirty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kumimoji="1" lang="ko-Kore-CA" altLang="en-US" sz="2800" b="1" spc="-150" dirty="0">
              <a:solidFill>
                <a:schemeClr val="bg2">
                  <a:lumMod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C92B473-41C6-4075-AF77-184B57B0B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560" y="1110988"/>
            <a:ext cx="3871038" cy="554223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A739D13-B4E3-4E66-9EBC-8646052CE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33" y="1110988"/>
            <a:ext cx="3513501" cy="5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5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a옛날목욕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272424" y="2967335"/>
            <a:ext cx="3647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j-lt"/>
                <a:ea typeface="a옛날목욕탕L" panose="02020600000000000000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6968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4254524" y="1874728"/>
            <a:ext cx="3533340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+mj-lt"/>
                <a:ea typeface="a옛날목욕탕L" panose="02020600000000000000" pitchFamily="18" charset="-127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+mj-lt"/>
                <a:ea typeface="a옛날목욕탕L" panose="02020600000000000000" pitchFamily="18" charset="-127"/>
              </a:rPr>
              <a:t>1</a:t>
            </a:r>
          </a:p>
          <a:p>
            <a:pPr lvl="0" algn="ctr">
              <a:defRPr/>
            </a:pPr>
            <a:endParaRPr lang="en-US" altLang="ko-KR" sz="3600" b="1" dirty="0">
              <a:solidFill>
                <a:schemeClr val="bg1"/>
              </a:solidFill>
              <a:latin typeface="+mj-lt"/>
              <a:ea typeface="a옛날목욕탕L" panose="02020600000000000000" pitchFamily="18" charset="-127"/>
            </a:endParaRPr>
          </a:p>
          <a:p>
            <a:pPr lvl="0" algn="ctr">
              <a:defRPr/>
            </a:pPr>
            <a:r>
              <a:rPr lang="en-US" altLang="ko-KR" sz="3600" dirty="0">
                <a:solidFill>
                  <a:schemeClr val="bg1"/>
                </a:solidFill>
                <a:latin typeface="+mj-lt"/>
                <a:ea typeface="a옛날목욕탕L" panose="02020600000000000000" pitchFamily="18" charset="-127"/>
              </a:rPr>
              <a:t>2</a:t>
            </a:r>
            <a:r>
              <a:rPr lang="ko-KR" altLang="en-US" sz="3600" dirty="0">
                <a:solidFill>
                  <a:schemeClr val="bg1"/>
                </a:solidFill>
                <a:latin typeface="+mj-lt"/>
                <a:ea typeface="a옛날목욕탕L" panose="02020600000000000000" pitchFamily="18" charset="-127"/>
              </a:rPr>
              <a:t>학기 주제 변경</a:t>
            </a:r>
            <a:endParaRPr lang="en-US" altLang="ko-KR" sz="3600" dirty="0">
              <a:solidFill>
                <a:schemeClr val="bg1"/>
              </a:solidFill>
              <a:latin typeface="+mj-lt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48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787105" y="198739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주제 변경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CD5BF-B922-A24C-83A8-AB368344581D}"/>
              </a:ext>
            </a:extLst>
          </p:cNvPr>
          <p:cNvSpPr txBox="1"/>
          <p:nvPr/>
        </p:nvSpPr>
        <p:spPr>
          <a:xfrm>
            <a:off x="0" y="3727068"/>
            <a:ext cx="652171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+mj-lt"/>
                <a:ea typeface="a옛날목욕탕L" panose="02020600000000000000" pitchFamily="18" charset="-127"/>
              </a:rPr>
              <a:t>&lt;1</a:t>
            </a:r>
            <a:r>
              <a:rPr lang="ko-KR" altLang="en-US" sz="2800" dirty="0">
                <a:latin typeface="+mj-lt"/>
                <a:ea typeface="a옛날목욕탕L" panose="02020600000000000000" pitchFamily="18" charset="-127"/>
              </a:rPr>
              <a:t>학기 목표</a:t>
            </a:r>
            <a:r>
              <a:rPr lang="en-US" altLang="ko-KR" sz="2800" dirty="0">
                <a:latin typeface="+mj-lt"/>
                <a:ea typeface="a옛날목욕탕L" panose="02020600000000000000" pitchFamily="18" charset="-127"/>
              </a:rPr>
              <a:t>/</a:t>
            </a:r>
            <a:r>
              <a:rPr lang="ko-KR" altLang="en-US" sz="2800" dirty="0">
                <a:latin typeface="+mj-lt"/>
                <a:ea typeface="a옛날목욕탕L" panose="02020600000000000000" pitchFamily="18" charset="-127"/>
              </a:rPr>
              <a:t>주제</a:t>
            </a:r>
            <a:r>
              <a:rPr lang="en-US" altLang="ko-KR" sz="2800" dirty="0">
                <a:latin typeface="+mj-lt"/>
                <a:ea typeface="a옛날목욕탕L" panose="02020600000000000000" pitchFamily="18" charset="-127"/>
              </a:rPr>
              <a:t>&gt;</a:t>
            </a:r>
          </a:p>
          <a:p>
            <a:pPr algn="ctr"/>
            <a:endParaRPr lang="en-US" altLang="ko-KR" sz="2800" dirty="0">
              <a:latin typeface="+mj-lt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2400" dirty="0">
                <a:latin typeface="+mj-lt"/>
                <a:ea typeface="a옛날목욕탕L" panose="02020600000000000000" pitchFamily="18" charset="-127"/>
              </a:rPr>
              <a:t>IoT </a:t>
            </a:r>
            <a:r>
              <a:rPr lang="ko-KR" altLang="en-US" sz="2400" dirty="0">
                <a:latin typeface="+mj-lt"/>
                <a:ea typeface="a옛날목욕탕L" panose="02020600000000000000" pitchFamily="18" charset="-127"/>
              </a:rPr>
              <a:t>센서 제어 및 수집 데이터 분석을</a:t>
            </a:r>
            <a:endParaRPr lang="en-US" altLang="ko-KR" sz="2400" dirty="0">
              <a:latin typeface="+mj-lt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400" dirty="0">
                <a:latin typeface="+mj-lt"/>
                <a:ea typeface="a옛날목욕탕L" panose="02020600000000000000" pitchFamily="18" charset="-127"/>
              </a:rPr>
              <a:t> 통한 </a:t>
            </a:r>
            <a:r>
              <a:rPr lang="ko-KR" altLang="en-US" sz="2400" dirty="0">
                <a:solidFill>
                  <a:srgbClr val="FF0000"/>
                </a:solidFill>
                <a:latin typeface="+mj-lt"/>
                <a:ea typeface="a옛날목욕탕L" panose="02020600000000000000" pitchFamily="18" charset="-127"/>
              </a:rPr>
              <a:t>이상 상황 판단 </a:t>
            </a:r>
            <a:r>
              <a:rPr lang="ko-KR" altLang="en-US" sz="2400" dirty="0">
                <a:latin typeface="+mj-lt"/>
                <a:ea typeface="a옛날목욕탕L" panose="02020600000000000000" pitchFamily="18" charset="-127"/>
              </a:rPr>
              <a:t>알고리즘 구현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9C69CCA-DE86-304A-89B7-96252333AA08}"/>
              </a:ext>
            </a:extLst>
          </p:cNvPr>
          <p:cNvSpPr/>
          <p:nvPr/>
        </p:nvSpPr>
        <p:spPr>
          <a:xfrm>
            <a:off x="620972" y="3417700"/>
            <a:ext cx="5247309" cy="2594434"/>
          </a:xfrm>
          <a:prstGeom prst="roundRect">
            <a:avLst>
              <a:gd name="adj" fmla="val 15459"/>
            </a:avLst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사각형: 둥근 모서리 12">
            <a:extLst>
              <a:ext uri="{FF2B5EF4-FFF2-40B4-BE49-F238E27FC236}">
                <a16:creationId xmlns:a16="http://schemas.microsoft.com/office/drawing/2014/main" id="{11BA5909-3F09-884C-995F-00145F9C3503}"/>
              </a:ext>
            </a:extLst>
          </p:cNvPr>
          <p:cNvSpPr/>
          <p:nvPr/>
        </p:nvSpPr>
        <p:spPr>
          <a:xfrm>
            <a:off x="6660107" y="3417700"/>
            <a:ext cx="4910920" cy="2594434"/>
          </a:xfrm>
          <a:prstGeom prst="roundRect">
            <a:avLst>
              <a:gd name="adj" fmla="val 15459"/>
            </a:avLst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A8350-8455-2345-9D54-E06DAAD2F5FA}"/>
              </a:ext>
            </a:extLst>
          </p:cNvPr>
          <p:cNvSpPr txBox="1"/>
          <p:nvPr/>
        </p:nvSpPr>
        <p:spPr>
          <a:xfrm>
            <a:off x="5868281" y="3727068"/>
            <a:ext cx="652171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ea typeface="a옛날목욕탕L" panose="02020600000000000000" pitchFamily="18" charset="-127"/>
              </a:rPr>
              <a:t>&lt;</a:t>
            </a:r>
            <a:r>
              <a:rPr lang="ko-KR" altLang="en-US" sz="2800" dirty="0">
                <a:ea typeface="a옛날목욕탕L" panose="02020600000000000000" pitchFamily="18" charset="-127"/>
              </a:rPr>
              <a:t>변경 목표</a:t>
            </a:r>
            <a:r>
              <a:rPr lang="en-US" altLang="ko-KR" sz="2800" dirty="0">
                <a:ea typeface="a옛날목욕탕L" panose="02020600000000000000" pitchFamily="18" charset="-127"/>
              </a:rPr>
              <a:t>/</a:t>
            </a:r>
            <a:r>
              <a:rPr lang="ko-KR" altLang="en-US" sz="2800" dirty="0">
                <a:ea typeface="a옛날목욕탕L" panose="02020600000000000000" pitchFamily="18" charset="-127"/>
              </a:rPr>
              <a:t>주제</a:t>
            </a:r>
            <a:r>
              <a:rPr lang="en-US" altLang="ko-KR" sz="2800" dirty="0">
                <a:ea typeface="a옛날목욕탕L" panose="02020600000000000000" pitchFamily="18" charset="-127"/>
              </a:rPr>
              <a:t>&gt;</a:t>
            </a:r>
          </a:p>
          <a:p>
            <a:pPr algn="ctr"/>
            <a:endParaRPr lang="en-US" altLang="ko-KR" sz="2800" dirty="0"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2400" dirty="0">
                <a:ea typeface="a옛날목욕탕L" panose="02020600000000000000" pitchFamily="18" charset="-127"/>
              </a:rPr>
              <a:t>HRV</a:t>
            </a:r>
            <a:r>
              <a:rPr lang="ko-KR" altLang="en-US" sz="2400" dirty="0">
                <a:ea typeface="a옛날목욕탕L" panose="02020600000000000000" pitchFamily="18" charset="-127"/>
              </a:rPr>
              <a:t> 데이터 분석을 통한 </a:t>
            </a:r>
            <a:endParaRPr lang="en-US" altLang="ko-KR" sz="2400" dirty="0"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ea typeface="a옛날목욕탕L" panose="02020600000000000000" pitchFamily="18" charset="-127"/>
              </a:rPr>
              <a:t>스트레스 상황 판단 </a:t>
            </a:r>
            <a:r>
              <a:rPr lang="ko-KR" altLang="en-US" sz="2400" dirty="0">
                <a:ea typeface="a옛날목욕탕L" panose="02020600000000000000" pitchFamily="18" charset="-127"/>
              </a:rPr>
              <a:t>모델 구현</a:t>
            </a: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A2E103D1-CAA1-1248-9C89-27A6416BCD2D}"/>
              </a:ext>
            </a:extLst>
          </p:cNvPr>
          <p:cNvSpPr/>
          <p:nvPr/>
        </p:nvSpPr>
        <p:spPr>
          <a:xfrm>
            <a:off x="6020804" y="4573453"/>
            <a:ext cx="480642" cy="23083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B968D8-02E0-4B1C-B61C-A574CEECB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52" y="1928945"/>
            <a:ext cx="665559" cy="66555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FD84579-97F6-42BC-B363-E556BDE9D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810" y="1928945"/>
            <a:ext cx="665559" cy="6655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6CF87E0-27EA-44E1-B910-8B322A857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568" y="1930838"/>
            <a:ext cx="665559" cy="66555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0BC0B46-BB13-4715-9650-F5C082966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326" y="1928945"/>
            <a:ext cx="665559" cy="6655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053AABC-56CD-4AAF-A60A-3BD16D52D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631" y="1928945"/>
            <a:ext cx="665559" cy="66555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A3D481A-E761-493A-9C76-4466D1579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389" y="1928945"/>
            <a:ext cx="665559" cy="665559"/>
          </a:xfrm>
          <a:prstGeom prst="rect">
            <a:avLst/>
          </a:prstGeom>
        </p:spPr>
      </p:pic>
      <p:sp>
        <p:nvSpPr>
          <p:cNvPr id="23" name="오른쪽 화살표[R] 16">
            <a:extLst>
              <a:ext uri="{FF2B5EF4-FFF2-40B4-BE49-F238E27FC236}">
                <a16:creationId xmlns:a16="http://schemas.microsoft.com/office/drawing/2014/main" id="{FBB91C9E-01F4-42A4-A252-99EE4FB778E2}"/>
              </a:ext>
            </a:extLst>
          </p:cNvPr>
          <p:cNvSpPr/>
          <p:nvPr/>
        </p:nvSpPr>
        <p:spPr>
          <a:xfrm>
            <a:off x="6051512" y="2146307"/>
            <a:ext cx="480642" cy="23083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048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4178381" y="1874728"/>
            <a:ext cx="3685625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+mj-lt"/>
                <a:ea typeface="a옛날목욕탕L" panose="02020600000000000000" pitchFamily="18" charset="-127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+mj-lt"/>
                <a:ea typeface="a옛날목욕탕L" panose="02020600000000000000" pitchFamily="18" charset="-127"/>
              </a:rPr>
              <a:t>2</a:t>
            </a:r>
          </a:p>
          <a:p>
            <a:pPr lvl="0" algn="ctr">
              <a:defRPr/>
            </a:pPr>
            <a:endParaRPr lang="en-US" altLang="ko-KR" sz="3600" b="1" dirty="0">
              <a:solidFill>
                <a:schemeClr val="bg1"/>
              </a:solidFill>
              <a:latin typeface="+mj-lt"/>
              <a:ea typeface="a옛날목욕탕L" panose="02020600000000000000" pitchFamily="18" charset="-127"/>
            </a:endParaRPr>
          </a:p>
          <a:p>
            <a:pPr lvl="0" algn="ctr">
              <a:defRPr/>
            </a:pPr>
            <a:r>
              <a:rPr lang="ko-KR" altLang="en-US" sz="3600" dirty="0" err="1">
                <a:solidFill>
                  <a:schemeClr val="bg1"/>
                </a:solidFill>
                <a:latin typeface="+mj-lt"/>
                <a:ea typeface="a옛날목욕탕L" panose="02020600000000000000" pitchFamily="18" charset="-127"/>
              </a:rPr>
              <a:t>심박변이도</a:t>
            </a:r>
            <a:r>
              <a:rPr lang="en-US" altLang="ko-KR" sz="3600" dirty="0">
                <a:solidFill>
                  <a:schemeClr val="bg1"/>
                </a:solidFill>
                <a:latin typeface="+mj-lt"/>
                <a:ea typeface="a옛날목욕탕L" panose="02020600000000000000" pitchFamily="18" charset="-127"/>
              </a:rPr>
              <a:t>(HRV)</a:t>
            </a:r>
          </a:p>
        </p:txBody>
      </p:sp>
    </p:spTree>
    <p:extLst>
      <p:ext uri="{BB962C8B-B14F-4D97-AF65-F5344CB8AC3E}">
        <p14:creationId xmlns:p14="http://schemas.microsoft.com/office/powerpoint/2010/main" val="3439156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787105" y="198739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HRV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란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7" y="100680"/>
            <a:ext cx="748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0</a:t>
            </a:r>
            <a:r>
              <a:rPr lang="en-US" altLang="ko-KR" sz="4000" dirty="0">
                <a:solidFill>
                  <a:srgbClr val="FFC000">
                    <a:lumMod val="60000"/>
                    <a:lumOff val="40000"/>
                  </a:srgbClr>
                </a:solidFill>
                <a:latin typeface="+mj-lt"/>
                <a:ea typeface="a옛날목욕탕L" panose="02020600000000000000" pitchFamily="18" charset="-127"/>
              </a:rPr>
              <a:t>2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D7BA52-5EFF-0945-80D2-8507914AA754}"/>
              </a:ext>
            </a:extLst>
          </p:cNvPr>
          <p:cNvSpPr txBox="1"/>
          <p:nvPr/>
        </p:nvSpPr>
        <p:spPr>
          <a:xfrm>
            <a:off x="5206269" y="1539241"/>
            <a:ext cx="6782531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latin typeface="+mj-lt"/>
              </a:rPr>
              <a:t>박동과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박동사이의</a:t>
            </a:r>
            <a:r>
              <a:rPr kumimoji="1" lang="ko-KR" altLang="en-US" dirty="0">
                <a:latin typeface="+mj-lt"/>
              </a:rPr>
              <a:t> 간격</a:t>
            </a:r>
            <a:r>
              <a:rPr kumimoji="1" lang="en-US" altLang="ko-KR" dirty="0">
                <a:latin typeface="+mj-lt"/>
              </a:rPr>
              <a:t>(RR interval)</a:t>
            </a:r>
            <a:r>
              <a:rPr kumimoji="1" lang="ko-KR" altLang="en-US" dirty="0">
                <a:latin typeface="+mj-lt"/>
              </a:rPr>
              <a:t>은 항상 변화하는 데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이것을 </a:t>
            </a:r>
            <a:r>
              <a:rPr kumimoji="1" lang="ko-KR" altLang="en-US" dirty="0" err="1">
                <a:latin typeface="+mj-lt"/>
              </a:rPr>
              <a:t>심박변동</a:t>
            </a:r>
            <a:r>
              <a:rPr kumimoji="1" lang="en-US" altLang="ko-KR" dirty="0">
                <a:latin typeface="+mj-lt"/>
              </a:rPr>
              <a:t>(heart rate variability, </a:t>
            </a:r>
            <a:r>
              <a:rPr kumimoji="1" lang="ko-KR" altLang="en-US" dirty="0">
                <a:latin typeface="+mj-lt"/>
              </a:rPr>
              <a:t>이하 </a:t>
            </a:r>
            <a:r>
              <a:rPr kumimoji="1" lang="en-US" altLang="ko-KR" dirty="0">
                <a:latin typeface="+mj-lt"/>
              </a:rPr>
              <a:t>HRV)</a:t>
            </a:r>
            <a:r>
              <a:rPr kumimoji="1" lang="ko-KR" altLang="en-US" dirty="0">
                <a:latin typeface="+mj-lt"/>
              </a:rPr>
              <a:t>이라고 한다</a:t>
            </a:r>
            <a:r>
              <a:rPr kumimoji="1" lang="en-US" altLang="ko-KR" dirty="0">
                <a:latin typeface="+mj-lt"/>
              </a:rPr>
              <a:t>.</a:t>
            </a:r>
            <a:r>
              <a:rPr kumimoji="1" lang="ko-KR" altLang="en-US" dirty="0">
                <a:latin typeface="+mj-lt"/>
              </a:rPr>
              <a:t> </a:t>
            </a:r>
            <a:endParaRPr kumimoji="1" lang="en-US" altLang="ko-KR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+mj-lt"/>
              </a:rPr>
              <a:t>일반적으로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이러한 심장박동 간의 변화는 </a:t>
            </a:r>
            <a:endParaRPr kumimoji="1" lang="en-US" altLang="ko-KR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0000"/>
                </a:solidFill>
                <a:latin typeface="+mj-lt"/>
              </a:rPr>
              <a:t>안정 상태일수록 더 크고 복잡한 형태</a:t>
            </a:r>
            <a:r>
              <a:rPr kumimoji="1" lang="ko-KR" altLang="en-US" dirty="0">
                <a:latin typeface="+mj-lt"/>
              </a:rPr>
              <a:t>를 나타내며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</a:t>
            </a:r>
            <a:endParaRPr kumimoji="1" lang="en-US" altLang="ko-KR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0000"/>
                </a:solidFill>
                <a:latin typeface="+mj-lt"/>
              </a:rPr>
              <a:t>스트레스 상태일 때에는 규칙적이고 일정한 형태</a:t>
            </a:r>
            <a:r>
              <a:rPr kumimoji="1" lang="ko-KR" altLang="en-US" dirty="0">
                <a:latin typeface="+mj-lt"/>
              </a:rPr>
              <a:t>를 나타낸다</a:t>
            </a:r>
            <a:r>
              <a:rPr kumimoji="1" lang="en-US" altLang="ko-KR" dirty="0">
                <a:latin typeface="+mj-lt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6D41BF-7D99-3743-B687-F4C175A5B83D}"/>
              </a:ext>
            </a:extLst>
          </p:cNvPr>
          <p:cNvSpPr txBox="1"/>
          <p:nvPr/>
        </p:nvSpPr>
        <p:spPr>
          <a:xfrm>
            <a:off x="1661319" y="4438040"/>
            <a:ext cx="9324181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latin typeface="+mj-lt"/>
              </a:rPr>
              <a:t>스트레스로</a:t>
            </a:r>
            <a:r>
              <a:rPr kumimoji="1" lang="ko-KR" altLang="en-US" dirty="0">
                <a:latin typeface="+mj-lt"/>
              </a:rPr>
              <a:t> 인한 자율신경 실조 증상은 의료기관을 찾는 주된 질환 중 하나이며</a:t>
            </a:r>
            <a:r>
              <a:rPr kumimoji="1" lang="en-US" altLang="ko-KR" dirty="0">
                <a:latin typeface="+mj-lt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+mj-lt"/>
              </a:rPr>
              <a:t>환자에 따라 다양한 형태의 증상으로 나타나게 된다</a:t>
            </a:r>
            <a:r>
              <a:rPr kumimoji="1" lang="en-US" altLang="ko-KR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+mj-lt"/>
              </a:rPr>
              <a:t>HRV</a:t>
            </a:r>
            <a:r>
              <a:rPr kumimoji="1" lang="ko-KR" altLang="en-US" dirty="0">
                <a:latin typeface="+mj-lt"/>
              </a:rPr>
              <a:t>는 자율신경 활동을 객관적이고 신뢰성 있게 평가할 수 있는 지표로 활용된다</a:t>
            </a:r>
            <a:r>
              <a:rPr kumimoji="1" lang="en-US" altLang="ko-KR" dirty="0">
                <a:latin typeface="+mj-lt"/>
              </a:rPr>
              <a:t>.</a:t>
            </a:r>
            <a:endParaRPr kumimoji="1" lang="ko-Kore-KR" altLang="en-US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2E5AD-8CF7-D74F-84DA-60BC8ED4E097}"/>
              </a:ext>
            </a:extLst>
          </p:cNvPr>
          <p:cNvSpPr txBox="1"/>
          <p:nvPr/>
        </p:nvSpPr>
        <p:spPr>
          <a:xfrm>
            <a:off x="8387753" y="6505842"/>
            <a:ext cx="3804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 dirty="0">
                <a:latin typeface="+mj-lt"/>
              </a:rPr>
              <a:t>출처</a:t>
            </a:r>
            <a:r>
              <a:rPr kumimoji="1" lang="ko-KR" altLang="en-US" sz="1000" dirty="0">
                <a:latin typeface="+mj-lt"/>
              </a:rPr>
              <a:t> </a:t>
            </a:r>
            <a:r>
              <a:rPr kumimoji="1" lang="en-US" altLang="ko-KR" sz="1000" dirty="0">
                <a:latin typeface="+mj-lt"/>
              </a:rPr>
              <a:t>:</a:t>
            </a:r>
            <a:r>
              <a:rPr kumimoji="1" lang="ko-KR" altLang="en-US" sz="1000" dirty="0">
                <a:latin typeface="+mj-lt"/>
              </a:rPr>
              <a:t> </a:t>
            </a:r>
            <a:r>
              <a:rPr kumimoji="1" lang="ko-KR" altLang="en-US" sz="1000" dirty="0" err="1">
                <a:latin typeface="+mj-lt"/>
              </a:rPr>
              <a:t>정기삼</a:t>
            </a:r>
            <a:r>
              <a:rPr kumimoji="1" lang="en-US" altLang="ko-KR" sz="1000" dirty="0">
                <a:latin typeface="+mj-lt"/>
              </a:rPr>
              <a:t>,</a:t>
            </a:r>
            <a:r>
              <a:rPr kumimoji="1" lang="ko-KR" altLang="en-US" sz="1000" dirty="0">
                <a:latin typeface="+mj-lt"/>
              </a:rPr>
              <a:t> </a:t>
            </a:r>
            <a:r>
              <a:rPr kumimoji="1" lang="en-US" altLang="ko-KR" sz="1000" dirty="0">
                <a:latin typeface="+mj-lt"/>
              </a:rPr>
              <a:t>‘</a:t>
            </a:r>
            <a:r>
              <a:rPr kumimoji="1" lang="ko-KR" altLang="en-US" sz="1000" dirty="0">
                <a:latin typeface="+mj-lt"/>
              </a:rPr>
              <a:t>가정의학회지 제 </a:t>
            </a:r>
            <a:r>
              <a:rPr kumimoji="1" lang="en-US" altLang="ko-KR" sz="1000" dirty="0">
                <a:latin typeface="+mj-lt"/>
              </a:rPr>
              <a:t>25</a:t>
            </a:r>
            <a:r>
              <a:rPr kumimoji="1" lang="ko-KR" altLang="en-US" sz="1000" dirty="0">
                <a:latin typeface="+mj-lt"/>
              </a:rPr>
              <a:t>권 </a:t>
            </a:r>
            <a:r>
              <a:rPr kumimoji="1" lang="en-US" altLang="ko-KR" sz="1000" dirty="0">
                <a:latin typeface="+mj-lt"/>
              </a:rPr>
              <a:t>-</a:t>
            </a:r>
            <a:r>
              <a:rPr kumimoji="1" lang="ko-KR" altLang="en-US" sz="1000" dirty="0">
                <a:latin typeface="+mj-lt"/>
              </a:rPr>
              <a:t> </a:t>
            </a:r>
            <a:r>
              <a:rPr kumimoji="1" lang="en-US" altLang="ko-KR" sz="1000" dirty="0">
                <a:latin typeface="+mj-lt"/>
              </a:rPr>
              <a:t>HRV</a:t>
            </a:r>
            <a:r>
              <a:rPr kumimoji="1" lang="ko-KR" altLang="en-US" sz="1000" dirty="0">
                <a:latin typeface="+mj-lt"/>
              </a:rPr>
              <a:t>세미나</a:t>
            </a:r>
            <a:r>
              <a:rPr kumimoji="1" lang="en-US" altLang="ko-KR" sz="1000" dirty="0">
                <a:latin typeface="+mj-lt"/>
              </a:rPr>
              <a:t>’,</a:t>
            </a:r>
            <a:r>
              <a:rPr kumimoji="1" lang="ko-KR" altLang="en-US" sz="1000" dirty="0">
                <a:latin typeface="+mj-lt"/>
              </a:rPr>
              <a:t> </a:t>
            </a:r>
            <a:r>
              <a:rPr kumimoji="1" lang="en-US" altLang="ko-KR" sz="1000" dirty="0" err="1">
                <a:latin typeface="+mj-lt"/>
              </a:rPr>
              <a:t>kafm.or.kr</a:t>
            </a:r>
            <a:r>
              <a:rPr kumimoji="1" lang="ko-KR" altLang="en-US" sz="1000" dirty="0">
                <a:latin typeface="+mj-lt"/>
              </a:rPr>
              <a:t> </a:t>
            </a:r>
            <a:endParaRPr kumimoji="1" lang="ko-Kore-KR" altLang="en-US" sz="1000" dirty="0">
              <a:latin typeface="+mj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00B33C-84B4-684C-8BAA-3D4F35354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11" y="1539241"/>
            <a:ext cx="3880522" cy="236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98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292773" y="183161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HRV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로 알 수 있는 것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7" y="100680"/>
            <a:ext cx="748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0</a:t>
            </a:r>
            <a:r>
              <a:rPr lang="en-US" altLang="ko-KR" sz="4000" dirty="0">
                <a:solidFill>
                  <a:srgbClr val="FFC000">
                    <a:lumMod val="60000"/>
                    <a:lumOff val="40000"/>
                  </a:srgbClr>
                </a:solidFill>
                <a:latin typeface="+mj-lt"/>
                <a:ea typeface="a옛날목욕탕L" panose="02020600000000000000" pitchFamily="18" charset="-127"/>
              </a:rPr>
              <a:t>2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E53237-2E66-3C47-9DF4-090134689B98}"/>
              </a:ext>
            </a:extLst>
          </p:cNvPr>
          <p:cNvSpPr txBox="1"/>
          <p:nvPr/>
        </p:nvSpPr>
        <p:spPr>
          <a:xfrm>
            <a:off x="5041902" y="1621489"/>
            <a:ext cx="6210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+mj-lt"/>
              </a:rPr>
              <a:t>HRV </a:t>
            </a:r>
            <a:r>
              <a:rPr kumimoji="1" lang="ko-KR" altLang="en-US" dirty="0">
                <a:latin typeface="+mj-lt"/>
              </a:rPr>
              <a:t>분석은 자율신경계 기능을 측정할 수 있는 검사법으로 자율신경과 관련된 다양한 질환과 병증에 폭넓게 적용될 수 있다</a:t>
            </a:r>
            <a:r>
              <a:rPr kumimoji="1" lang="en-US" altLang="ko-KR" dirty="0">
                <a:latin typeface="+mj-lt"/>
              </a:rPr>
              <a:t>.</a:t>
            </a:r>
          </a:p>
          <a:p>
            <a:endParaRPr kumimoji="1" lang="en-US" altLang="ko-Kore-KR" dirty="0">
              <a:latin typeface="+mj-lt"/>
            </a:endParaRPr>
          </a:p>
          <a:p>
            <a:r>
              <a:rPr kumimoji="1" lang="en-US" altLang="ko-Kore-KR" dirty="0">
                <a:latin typeface="+mj-lt"/>
              </a:rPr>
              <a:t>Ex) </a:t>
            </a:r>
            <a:r>
              <a:rPr kumimoji="1" lang="ko-KR" altLang="en-US" dirty="0">
                <a:latin typeface="+mj-lt"/>
              </a:rPr>
              <a:t>피로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우울증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섬유성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근통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과민성 대장 증후군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신경성 식욕부진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현기증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기립성</a:t>
            </a:r>
            <a:r>
              <a:rPr kumimoji="1" lang="ko-KR" altLang="en-US" dirty="0">
                <a:latin typeface="+mj-lt"/>
              </a:rPr>
              <a:t> 저혈압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당뇨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저혈당</a:t>
            </a:r>
            <a:r>
              <a:rPr kumimoji="1" lang="en-US" altLang="ko-KR" dirty="0">
                <a:latin typeface="+mj-lt"/>
              </a:rPr>
              <a:t>,</a:t>
            </a:r>
          </a:p>
          <a:p>
            <a:r>
              <a:rPr kumimoji="1" lang="ko-KR" altLang="en-US" dirty="0">
                <a:latin typeface="+mj-lt"/>
              </a:rPr>
              <a:t>불안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천식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고혈압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부정맥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불면증</a:t>
            </a:r>
            <a:endParaRPr kumimoji="1" lang="en-US" altLang="ko-Kore-KR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36642-4E70-9F49-A7CD-75E233C6E646}"/>
              </a:ext>
            </a:extLst>
          </p:cNvPr>
          <p:cNvSpPr txBox="1"/>
          <p:nvPr/>
        </p:nvSpPr>
        <p:spPr>
          <a:xfrm>
            <a:off x="6529034" y="5050813"/>
            <a:ext cx="299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+mj-lt"/>
              </a:rPr>
              <a:t>근본적인</a:t>
            </a:r>
            <a:r>
              <a:rPr kumimoji="1" lang="ko-KR" altLang="en-US" dirty="0">
                <a:latin typeface="+mj-lt"/>
              </a:rPr>
              <a:t> 원인 </a:t>
            </a:r>
            <a:r>
              <a:rPr kumimoji="1" lang="en-US" altLang="ko-KR" dirty="0">
                <a:latin typeface="+mj-lt"/>
              </a:rPr>
              <a:t>-&gt;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>
                <a:solidFill>
                  <a:srgbClr val="FF0000"/>
                </a:solidFill>
                <a:latin typeface="+mj-lt"/>
              </a:rPr>
              <a:t>스트레스</a:t>
            </a:r>
            <a:endParaRPr kumimoji="1" lang="ko-Kore-KR" alt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CB3C1-1BE2-A64E-AC09-0AEAA119DDC5}"/>
              </a:ext>
            </a:extLst>
          </p:cNvPr>
          <p:cNvSpPr txBox="1"/>
          <p:nvPr/>
        </p:nvSpPr>
        <p:spPr>
          <a:xfrm>
            <a:off x="4354305" y="3813830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+mj-lt"/>
              </a:rPr>
              <a:t>대부분의</a:t>
            </a:r>
            <a:r>
              <a:rPr kumimoji="1" lang="ko-KR" altLang="en-US" dirty="0">
                <a:latin typeface="+mj-lt"/>
              </a:rPr>
              <a:t> 연구들에서 </a:t>
            </a:r>
            <a:r>
              <a:rPr kumimoji="1" lang="en-US" altLang="ko-KR" dirty="0">
                <a:latin typeface="+mj-lt"/>
              </a:rPr>
              <a:t>HRV</a:t>
            </a:r>
            <a:r>
              <a:rPr kumimoji="1" lang="ko-KR" altLang="en-US" dirty="0">
                <a:latin typeface="+mj-lt"/>
              </a:rPr>
              <a:t> 변수는 유발된 스트레스에 반응하여 변화했다</a:t>
            </a:r>
            <a:r>
              <a:rPr kumimoji="1" lang="en-US" altLang="ko-KR" dirty="0">
                <a:latin typeface="+mj-lt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FBB1AF-CB06-CB48-A410-C63ADF38D265}"/>
              </a:ext>
            </a:extLst>
          </p:cNvPr>
          <p:cNvSpPr txBox="1"/>
          <p:nvPr/>
        </p:nvSpPr>
        <p:spPr>
          <a:xfrm>
            <a:off x="8387753" y="6536519"/>
            <a:ext cx="3804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 dirty="0">
                <a:latin typeface="+mj-lt"/>
              </a:rPr>
              <a:t>출처</a:t>
            </a:r>
            <a:r>
              <a:rPr kumimoji="1" lang="ko-KR" altLang="en-US" sz="1000" dirty="0">
                <a:latin typeface="+mj-lt"/>
              </a:rPr>
              <a:t> </a:t>
            </a:r>
            <a:r>
              <a:rPr kumimoji="1" lang="en-US" altLang="ko-KR" sz="1000" dirty="0">
                <a:latin typeface="+mj-lt"/>
              </a:rPr>
              <a:t>:</a:t>
            </a:r>
            <a:r>
              <a:rPr kumimoji="1" lang="ko-KR" altLang="en-US" sz="1000" dirty="0">
                <a:latin typeface="+mj-lt"/>
              </a:rPr>
              <a:t> </a:t>
            </a:r>
            <a:r>
              <a:rPr kumimoji="1" lang="ko-KR" altLang="en-US" sz="1000" dirty="0" err="1">
                <a:latin typeface="+mj-lt"/>
              </a:rPr>
              <a:t>정기삼</a:t>
            </a:r>
            <a:r>
              <a:rPr kumimoji="1" lang="en-US" altLang="ko-KR" sz="1000" dirty="0">
                <a:latin typeface="+mj-lt"/>
              </a:rPr>
              <a:t>,</a:t>
            </a:r>
            <a:r>
              <a:rPr kumimoji="1" lang="ko-KR" altLang="en-US" sz="1000" dirty="0">
                <a:latin typeface="+mj-lt"/>
              </a:rPr>
              <a:t> </a:t>
            </a:r>
            <a:r>
              <a:rPr kumimoji="1" lang="en-US" altLang="ko-KR" sz="1000" dirty="0">
                <a:latin typeface="+mj-lt"/>
              </a:rPr>
              <a:t>‘</a:t>
            </a:r>
            <a:r>
              <a:rPr kumimoji="1" lang="ko-KR" altLang="en-US" sz="1000" dirty="0">
                <a:latin typeface="+mj-lt"/>
              </a:rPr>
              <a:t>가정의학회지 제 </a:t>
            </a:r>
            <a:r>
              <a:rPr kumimoji="1" lang="en-US" altLang="ko-KR" sz="1000" dirty="0">
                <a:latin typeface="+mj-lt"/>
              </a:rPr>
              <a:t>25</a:t>
            </a:r>
            <a:r>
              <a:rPr kumimoji="1" lang="ko-KR" altLang="en-US" sz="1000" dirty="0">
                <a:latin typeface="+mj-lt"/>
              </a:rPr>
              <a:t>권 </a:t>
            </a:r>
            <a:r>
              <a:rPr kumimoji="1" lang="en-US" altLang="ko-KR" sz="1000" dirty="0">
                <a:latin typeface="+mj-lt"/>
              </a:rPr>
              <a:t>-</a:t>
            </a:r>
            <a:r>
              <a:rPr kumimoji="1" lang="ko-KR" altLang="en-US" sz="1000" dirty="0">
                <a:latin typeface="+mj-lt"/>
              </a:rPr>
              <a:t> </a:t>
            </a:r>
            <a:r>
              <a:rPr kumimoji="1" lang="en-US" altLang="ko-KR" sz="1000" dirty="0">
                <a:latin typeface="+mj-lt"/>
              </a:rPr>
              <a:t>HRV</a:t>
            </a:r>
            <a:r>
              <a:rPr kumimoji="1" lang="ko-KR" altLang="en-US" sz="1000" dirty="0">
                <a:latin typeface="+mj-lt"/>
              </a:rPr>
              <a:t>세미나</a:t>
            </a:r>
            <a:r>
              <a:rPr kumimoji="1" lang="en-US" altLang="ko-KR" sz="1000" dirty="0">
                <a:latin typeface="+mj-lt"/>
              </a:rPr>
              <a:t>’,</a:t>
            </a:r>
            <a:r>
              <a:rPr kumimoji="1" lang="ko-KR" altLang="en-US" sz="1000" dirty="0">
                <a:latin typeface="+mj-lt"/>
              </a:rPr>
              <a:t> </a:t>
            </a:r>
            <a:r>
              <a:rPr kumimoji="1" lang="en-US" altLang="ko-KR" sz="1000" dirty="0" err="1">
                <a:latin typeface="+mj-lt"/>
              </a:rPr>
              <a:t>kafm.or.kr</a:t>
            </a:r>
            <a:r>
              <a:rPr kumimoji="1" lang="ko-KR" altLang="en-US" sz="1000" dirty="0">
                <a:latin typeface="+mj-lt"/>
              </a:rPr>
              <a:t> </a:t>
            </a:r>
            <a:endParaRPr kumimoji="1" lang="ko-Kore-KR" altLang="en-US" sz="1000" dirty="0"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4BA70B-040A-2B43-AE6A-610CBD145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99" y="2126647"/>
            <a:ext cx="3422650" cy="3052198"/>
          </a:xfrm>
          <a:prstGeom prst="rect">
            <a:avLst/>
          </a:prstGeom>
        </p:spPr>
      </p:pic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80A30053-BF02-F441-832C-009D21ADF5DE}"/>
              </a:ext>
            </a:extLst>
          </p:cNvPr>
          <p:cNvSpPr/>
          <p:nvPr/>
        </p:nvSpPr>
        <p:spPr>
          <a:xfrm>
            <a:off x="6370878" y="4635978"/>
            <a:ext cx="3152887" cy="1199002"/>
          </a:xfrm>
          <a:prstGeom prst="roundRect">
            <a:avLst>
              <a:gd name="adj" fmla="val 15459"/>
            </a:avLst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7433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5833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410587" y="198739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HRV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 측정도구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7" y="100680"/>
            <a:ext cx="7489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0</a:t>
            </a:r>
            <a:r>
              <a:rPr lang="en-US" altLang="ko-KR" sz="4000" dirty="0">
                <a:solidFill>
                  <a:srgbClr val="FFC000">
                    <a:lumMod val="60000"/>
                    <a:lumOff val="40000"/>
                  </a:srgbClr>
                </a:solidFill>
                <a:latin typeface="+mj-lt"/>
                <a:ea typeface="a옛날목욕탕L" panose="02020600000000000000" pitchFamily="18" charset="-127"/>
              </a:rPr>
              <a:t>2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39BC99-4845-5E46-A667-66F14AA78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747" y="2261422"/>
            <a:ext cx="4445000" cy="2959100"/>
          </a:xfrm>
          <a:prstGeom prst="rect">
            <a:avLst/>
          </a:prstGeom>
        </p:spPr>
      </p:pic>
      <p:pic>
        <p:nvPicPr>
          <p:cNvPr id="14" name="그림 13" descr="텍스트, 휴대폰이(가) 표시된 사진&#10;&#10;자동 생성된 설명">
            <a:extLst>
              <a:ext uri="{FF2B5EF4-FFF2-40B4-BE49-F238E27FC236}">
                <a16:creationId xmlns:a16="http://schemas.microsoft.com/office/drawing/2014/main" id="{DE1CDEC4-00B4-1546-967F-9903FF97D4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53" y="1610958"/>
            <a:ext cx="3604084" cy="42600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3DDA52-CB35-CE40-9F08-7E73C9AB864F}"/>
              </a:ext>
            </a:extLst>
          </p:cNvPr>
          <p:cNvSpPr txBox="1"/>
          <p:nvPr/>
        </p:nvSpPr>
        <p:spPr>
          <a:xfrm>
            <a:off x="3506188" y="6078079"/>
            <a:ext cx="605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latin typeface="+mj-lt"/>
              </a:rPr>
              <a:t>심박변이도를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스마트밴드등의</a:t>
            </a:r>
            <a:r>
              <a:rPr kumimoji="1" lang="ko-KR" altLang="en-US" dirty="0">
                <a:latin typeface="+mj-lt"/>
              </a:rPr>
              <a:t> 웨어러블 기기로 측정가능</a:t>
            </a:r>
            <a:endParaRPr kumimoji="1" lang="ko-Kore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4703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4373147" y="1874728"/>
            <a:ext cx="3296095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+mj-lt"/>
                <a:ea typeface="a옛날목욕탕L" panose="02020600000000000000" pitchFamily="18" charset="-127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+mj-lt"/>
                <a:ea typeface="a옛날목욕탕L" panose="02020600000000000000" pitchFamily="18" charset="-127"/>
              </a:rPr>
              <a:t>3</a:t>
            </a:r>
          </a:p>
          <a:p>
            <a:pPr lvl="0" algn="ctr">
              <a:defRPr/>
            </a:pPr>
            <a:endParaRPr lang="en-US" altLang="ko-KR" sz="3600" b="1" dirty="0">
              <a:solidFill>
                <a:schemeClr val="bg1"/>
              </a:solidFill>
              <a:latin typeface="+mj-lt"/>
              <a:ea typeface="a옛날목욕탕L" panose="02020600000000000000" pitchFamily="18" charset="-127"/>
            </a:endParaRPr>
          </a:p>
          <a:p>
            <a:pPr lvl="0" algn="ctr">
              <a:defRPr/>
            </a:pPr>
            <a:r>
              <a:rPr lang="en-US" altLang="ko-KR" sz="3600" dirty="0">
                <a:solidFill>
                  <a:schemeClr val="bg1"/>
                </a:solidFill>
                <a:latin typeface="+mj-lt"/>
                <a:ea typeface="a옛날목욕탕L" panose="02020600000000000000" pitchFamily="18" charset="-127"/>
              </a:rPr>
              <a:t>SWELL Dataset</a:t>
            </a:r>
          </a:p>
        </p:txBody>
      </p:sp>
    </p:spTree>
    <p:extLst>
      <p:ext uri="{BB962C8B-B14F-4D97-AF65-F5344CB8AC3E}">
        <p14:creationId xmlns:p14="http://schemas.microsoft.com/office/powerpoint/2010/main" val="1734942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3566</TotalTime>
  <Words>761</Words>
  <Application>Microsoft Office PowerPoint</Application>
  <PresentationFormat>와이드스크린</PresentationFormat>
  <Paragraphs>188</Paragraphs>
  <Slides>25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Calibri</vt:lpstr>
      <vt:lpstr>맑은 고딕</vt:lpstr>
      <vt:lpstr>맑은 고딕</vt:lpstr>
      <vt:lpstr>a옛날목욕탕L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현조</dc:creator>
  <cp:lastModifiedBy>N SS</cp:lastModifiedBy>
  <cp:revision>376</cp:revision>
  <dcterms:created xsi:type="dcterms:W3CDTF">2020-05-15T03:41:41Z</dcterms:created>
  <dcterms:modified xsi:type="dcterms:W3CDTF">2021-11-19T05:28:18Z</dcterms:modified>
</cp:coreProperties>
</file>